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58" r:id="rId3"/>
    <p:sldId id="260" r:id="rId4"/>
    <p:sldId id="257" r:id="rId5"/>
    <p:sldId id="259" r:id="rId6"/>
    <p:sldId id="278" r:id="rId7"/>
    <p:sldId id="263" r:id="rId8"/>
    <p:sldId id="261" r:id="rId9"/>
    <p:sldId id="265" r:id="rId10"/>
    <p:sldId id="266" r:id="rId11"/>
    <p:sldId id="262" r:id="rId12"/>
    <p:sldId id="269" r:id="rId13"/>
    <p:sldId id="270" r:id="rId14"/>
    <p:sldId id="280" r:id="rId15"/>
    <p:sldId id="279" r:id="rId16"/>
    <p:sldId id="267" r:id="rId17"/>
    <p:sldId id="281" r:id="rId18"/>
    <p:sldId id="275" r:id="rId19"/>
    <p:sldId id="276" r:id="rId20"/>
    <p:sldId id="274" r:id="rId21"/>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4E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45" autoAdjust="0"/>
  </p:normalViewPr>
  <p:slideViewPr>
    <p:cSldViewPr>
      <p:cViewPr varScale="1">
        <p:scale>
          <a:sx n="73" d="100"/>
          <a:sy n="73" d="100"/>
        </p:scale>
        <p:origin x="-10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400"/>
              <a:t>本件特許実施例・比較例のＣＴＥ平均</a:t>
            </a:r>
            <a:endParaRPr lang="en-US" altLang="en-US" sz="1400"/>
          </a:p>
        </c:rich>
      </c:tx>
      <c:layout>
        <c:manualLayout>
          <c:xMode val="edge"/>
          <c:yMode val="edge"/>
          <c:x val="0.24242366579177602"/>
          <c:y val="2.7777777777777776E-2"/>
        </c:manualLayout>
      </c:layout>
      <c:overlay val="0"/>
    </c:title>
    <c:autoTitleDeleted val="0"/>
    <c:plotArea>
      <c:layout/>
      <c:scatterChart>
        <c:scatterStyle val="lineMarker"/>
        <c:varyColors val="0"/>
        <c:ser>
          <c:idx val="0"/>
          <c:order val="0"/>
          <c:tx>
            <c:strRef>
              <c:f>Sheet1!$F$2</c:f>
              <c:strCache>
                <c:ptCount val="1"/>
                <c:pt idx="0">
                  <c:v>CTE</c:v>
                </c:pt>
              </c:strCache>
            </c:strRef>
          </c:tx>
          <c:spPr>
            <a:ln w="28575">
              <a:noFill/>
            </a:ln>
          </c:spPr>
          <c:xVal>
            <c:numRef>
              <c:f>Sheet1!$C$3:$C$6</c:f>
              <c:numCache>
                <c:formatCode>General</c:formatCode>
                <c:ptCount val="4"/>
                <c:pt idx="0">
                  <c:v>28</c:v>
                </c:pt>
                <c:pt idx="1">
                  <c:v>25</c:v>
                </c:pt>
                <c:pt idx="2">
                  <c:v>20</c:v>
                </c:pt>
                <c:pt idx="3">
                  <c:v>70</c:v>
                </c:pt>
              </c:numCache>
            </c:numRef>
          </c:xVal>
          <c:yVal>
            <c:numRef>
              <c:f>Sheet1!$F$3:$F$6</c:f>
              <c:numCache>
                <c:formatCode>General</c:formatCode>
                <c:ptCount val="4"/>
                <c:pt idx="0">
                  <c:v>10.3</c:v>
                </c:pt>
                <c:pt idx="1">
                  <c:v>11.2</c:v>
                </c:pt>
                <c:pt idx="2">
                  <c:v>9.3000000000000007</c:v>
                </c:pt>
                <c:pt idx="3">
                  <c:v>6.75</c:v>
                </c:pt>
              </c:numCache>
            </c:numRef>
          </c:yVal>
          <c:smooth val="0"/>
        </c:ser>
        <c:dLbls>
          <c:showLegendKey val="0"/>
          <c:showVal val="0"/>
          <c:showCatName val="0"/>
          <c:showSerName val="0"/>
          <c:showPercent val="0"/>
          <c:showBubbleSize val="0"/>
        </c:dLbls>
        <c:axId val="204774016"/>
        <c:axId val="205427456"/>
      </c:scatterChart>
      <c:valAx>
        <c:axId val="204774016"/>
        <c:scaling>
          <c:orientation val="minMax"/>
          <c:max val="100"/>
        </c:scaling>
        <c:delete val="0"/>
        <c:axPos val="b"/>
        <c:title>
          <c:tx>
            <c:rich>
              <a:bodyPr/>
              <a:lstStyle/>
              <a:p>
                <a:pPr>
                  <a:defRPr sz="1200"/>
                </a:pPr>
                <a:r>
                  <a:rPr lang="ja-JP" altLang="en-US" sz="1200"/>
                  <a:t>ＰＰＤ</a:t>
                </a:r>
                <a:r>
                  <a:rPr lang="en-US" altLang="ja-JP" sz="1200"/>
                  <a:t> (</a:t>
                </a:r>
                <a:r>
                  <a:rPr lang="ja-JP" altLang="en-US" sz="1200"/>
                  <a:t>モル比</a:t>
                </a:r>
                <a:r>
                  <a:rPr lang="en-US" altLang="ja-JP" sz="1200"/>
                  <a:t>)</a:t>
                </a:r>
                <a:endParaRPr lang="ja-JP" altLang="en-US" sz="1200"/>
              </a:p>
            </c:rich>
          </c:tx>
          <c:overlay val="0"/>
        </c:title>
        <c:numFmt formatCode="General" sourceLinked="1"/>
        <c:majorTickMark val="none"/>
        <c:minorTickMark val="none"/>
        <c:tickLblPos val="nextTo"/>
        <c:txPr>
          <a:bodyPr/>
          <a:lstStyle/>
          <a:p>
            <a:pPr>
              <a:defRPr sz="1400"/>
            </a:pPr>
            <a:endParaRPr lang="ja-JP"/>
          </a:p>
        </c:txPr>
        <c:crossAx val="205427456"/>
        <c:crosses val="autoZero"/>
        <c:crossBetween val="midCat"/>
      </c:valAx>
      <c:valAx>
        <c:axId val="205427456"/>
        <c:scaling>
          <c:orientation val="minMax"/>
          <c:max val="15"/>
        </c:scaling>
        <c:delete val="0"/>
        <c:axPos val="l"/>
        <c:majorGridlines/>
        <c:title>
          <c:tx>
            <c:rich>
              <a:bodyPr/>
              <a:lstStyle/>
              <a:p>
                <a:pPr>
                  <a:defRPr sz="1200"/>
                </a:pPr>
                <a:r>
                  <a:rPr lang="ja-JP" altLang="en-US" sz="1200"/>
                  <a:t>ＣＴＥ </a:t>
                </a:r>
                <a:r>
                  <a:rPr lang="en-US" altLang="ja-JP" sz="1200"/>
                  <a:t>(ppm/</a:t>
                </a:r>
                <a:r>
                  <a:rPr lang="ja-JP" altLang="en-US" sz="1200"/>
                  <a:t>℃</a:t>
                </a:r>
                <a:r>
                  <a:rPr lang="en-US" altLang="ja-JP" sz="1200"/>
                  <a:t>)</a:t>
                </a:r>
                <a:endParaRPr lang="ja-JP" altLang="en-US" sz="1200"/>
              </a:p>
            </c:rich>
          </c:tx>
          <c:layout>
            <c:manualLayout>
              <c:xMode val="edge"/>
              <c:yMode val="edge"/>
              <c:x val="2.5000000000000001E-2"/>
              <c:y val="0.28548811606882474"/>
            </c:manualLayout>
          </c:layout>
          <c:overlay val="0"/>
        </c:title>
        <c:numFmt formatCode="General" sourceLinked="1"/>
        <c:majorTickMark val="none"/>
        <c:minorTickMark val="none"/>
        <c:tickLblPos val="nextTo"/>
        <c:txPr>
          <a:bodyPr/>
          <a:lstStyle/>
          <a:p>
            <a:pPr>
              <a:defRPr sz="1400"/>
            </a:pPr>
            <a:endParaRPr lang="ja-JP"/>
          </a:p>
        </c:txPr>
        <c:crossAx val="204774016"/>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19C69700-6726-4551-913D-81DAABD761DC}" type="datetimeFigureOut">
              <a:rPr kumimoji="1" lang="ja-JP" altLang="en-US" smtClean="0"/>
              <a:t>2019/5/13</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606ADCF4-D857-42E0-AAF5-9DFD5B09DB20}" type="slidenum">
              <a:rPr kumimoji="1" lang="ja-JP" altLang="en-US" smtClean="0"/>
              <a:t>‹#›</a:t>
            </a:fld>
            <a:endParaRPr kumimoji="1" lang="ja-JP" altLang="en-US"/>
          </a:p>
        </p:txBody>
      </p:sp>
    </p:spTree>
    <p:extLst>
      <p:ext uri="{BB962C8B-B14F-4D97-AF65-F5344CB8AC3E}">
        <p14:creationId xmlns:p14="http://schemas.microsoft.com/office/powerpoint/2010/main" val="302249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F061D2-ACE7-4A95-8BAA-D9F235754D5E}" type="datetimeFigureOut">
              <a:rPr lang="ja-JP" altLang="en-US"/>
              <a:pPr>
                <a:defRPr/>
              </a:pPr>
              <a:t>2019/5/13</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436A5794-1D0D-46AE-AA29-227299C67041}" type="slidenum">
              <a:rPr lang="ja-JP" altLang="en-US"/>
              <a:pPr>
                <a:defRPr/>
              </a:pPr>
              <a:t>‹#›</a:t>
            </a:fld>
            <a:endParaRPr lang="ja-JP" altLang="en-US"/>
          </a:p>
        </p:txBody>
      </p:sp>
    </p:spTree>
    <p:extLst>
      <p:ext uri="{BB962C8B-B14F-4D97-AF65-F5344CB8AC3E}">
        <p14:creationId xmlns:p14="http://schemas.microsoft.com/office/powerpoint/2010/main" val="29103766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1340768"/>
            <a:ext cx="7772400" cy="1470025"/>
          </a:xfrm>
        </p:spPr>
        <p:txBody>
          <a:bodyPr/>
          <a:lstStyle/>
          <a:p>
            <a:r>
              <a:rPr lang="ja-JP" altLang="en-US" smtClean="0"/>
              <a:t>マスター タイトルの書式設定</a:t>
            </a:r>
            <a:endParaRPr lang="ja-JP" altLang="en-US" dirty="0"/>
          </a:p>
        </p:txBody>
      </p:sp>
      <p:sp>
        <p:nvSpPr>
          <p:cNvPr id="3" name="サブタイトル 2"/>
          <p:cNvSpPr>
            <a:spLocks noGrp="1"/>
          </p:cNvSpPr>
          <p:nvPr>
            <p:ph type="subTitle" idx="1"/>
          </p:nvPr>
        </p:nvSpPr>
        <p:spPr>
          <a:xfrm>
            <a:off x="1371600" y="309654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5" name="日付プレースホルダ 3"/>
          <p:cNvSpPr>
            <a:spLocks noGrp="1"/>
          </p:cNvSpPr>
          <p:nvPr>
            <p:ph type="dt" sz="half" idx="10"/>
          </p:nvPr>
        </p:nvSpPr>
        <p:spPr>
          <a:xfrm>
            <a:off x="0" y="0"/>
            <a:ext cx="2133600" cy="365125"/>
          </a:xfrm>
        </p:spPr>
        <p:txBody>
          <a:bodyPr/>
          <a:lstStyle>
            <a:lvl1pPr>
              <a:defRPr/>
            </a:lvl1pPr>
          </a:lstStyle>
          <a:p>
            <a:pPr>
              <a:defRPr/>
            </a:pPr>
            <a:fld id="{592B3E11-C204-45DC-9A95-E06A31590D32}" type="datetime1">
              <a:rPr lang="ja-JP" altLang="en-US"/>
              <a:pPr>
                <a:defRPr/>
              </a:pPr>
              <a:t>2019/5/13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6972300" y="20638"/>
            <a:ext cx="2133600" cy="301625"/>
          </a:xfrm>
        </p:spPr>
        <p:txBody>
          <a:bodyPr/>
          <a:lstStyle>
            <a:lvl1pPr>
              <a:defRPr sz="1600" smtClean="0">
                <a:solidFill>
                  <a:schemeClr val="bg1"/>
                </a:solidFill>
              </a:defRPr>
            </a:lvl1pPr>
          </a:lstStyle>
          <a:p>
            <a:pPr>
              <a:defRPr/>
            </a:pPr>
            <a:fld id="{9F527854-592B-4F6E-9787-8CD0D4F0F85A}" type="slidenum">
              <a:rPr lang="ja-JP" altLang="en-US"/>
              <a:pPr>
                <a:defRPr/>
              </a:pPr>
              <a:t>‹#›</a:t>
            </a:fld>
            <a:endParaRPr lang="ja-JP" altLang="en-US"/>
          </a:p>
        </p:txBody>
      </p:sp>
    </p:spTree>
    <p:extLst>
      <p:ext uri="{BB962C8B-B14F-4D97-AF65-F5344CB8AC3E}">
        <p14:creationId xmlns:p14="http://schemas.microsoft.com/office/powerpoint/2010/main" val="274535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5" name="図 6"/>
          <p:cNvPicPr>
            <a:picLocks noChangeAspect="1"/>
          </p:cNvPicPr>
          <p:nvPr/>
        </p:nvPicPr>
        <p:blipFill>
          <a:blip r:embed="rId2" cstate="print">
            <a:extLst>
              <a:ext uri="{28A0092B-C50C-407E-A947-70E740481C1C}">
                <a14:useLocalDpi xmlns:a14="http://schemas.microsoft.com/office/drawing/2010/main" val="0"/>
              </a:ext>
            </a:extLst>
          </a:blip>
          <a:srcRect t="93333"/>
          <a:stretch>
            <a:fillRect/>
          </a:stretch>
        </p:blipFill>
        <p:spPr bwMode="auto">
          <a:xfrm>
            <a:off x="-14288" y="6400800"/>
            <a:ext cx="916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7"/>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9700" y="6138863"/>
            <a:ext cx="24336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日付プレースホルダ 4"/>
          <p:cNvSpPr>
            <a:spLocks noGrp="1"/>
          </p:cNvSpPr>
          <p:nvPr>
            <p:ph type="dt" sz="half" idx="10"/>
          </p:nvPr>
        </p:nvSpPr>
        <p:spPr>
          <a:xfrm>
            <a:off x="6875463" y="150813"/>
            <a:ext cx="2133600" cy="365125"/>
          </a:xfrm>
        </p:spPr>
        <p:txBody>
          <a:bodyPr/>
          <a:lstStyle>
            <a:lvl1pPr>
              <a:defRPr/>
            </a:lvl1pPr>
          </a:lstStyle>
          <a:p>
            <a:pPr>
              <a:defRPr/>
            </a:pPr>
            <a:fld id="{D8C62340-675C-4C0F-B475-2B6AECDC7A5C}" type="datetime1">
              <a:rPr lang="ja-JP" altLang="en-US"/>
              <a:pPr>
                <a:defRPr/>
              </a:pPr>
              <a:t>2019/5/13</a:t>
            </a:fld>
            <a:endParaRPr lang="ja-JP" altLang="en-US"/>
          </a:p>
        </p:txBody>
      </p:sp>
      <p:sp>
        <p:nvSpPr>
          <p:cNvPr id="8"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6"/>
          <p:cNvSpPr>
            <a:spLocks noGrp="1"/>
          </p:cNvSpPr>
          <p:nvPr>
            <p:ph type="sldNum" sz="quarter" idx="12"/>
          </p:nvPr>
        </p:nvSpPr>
        <p:spPr>
          <a:xfrm>
            <a:off x="6965950" y="6524625"/>
            <a:ext cx="2133600" cy="301625"/>
          </a:xfrm>
        </p:spPr>
        <p:txBody>
          <a:bodyPr/>
          <a:lstStyle>
            <a:lvl1pPr>
              <a:defRPr/>
            </a:lvl1pPr>
          </a:lstStyle>
          <a:p>
            <a:pPr>
              <a:defRPr/>
            </a:pPr>
            <a:fld id="{937C1B7F-BD47-4819-B8D7-E6DE799E1968}" type="slidenum">
              <a:rPr lang="ja-JP" altLang="en-US"/>
              <a:pPr>
                <a:defRPr/>
              </a:pPr>
              <a:t>‹#›</a:t>
            </a:fld>
            <a:endParaRPr lang="ja-JP" altLang="en-US"/>
          </a:p>
        </p:txBody>
      </p:sp>
    </p:spTree>
    <p:extLst>
      <p:ext uri="{BB962C8B-B14F-4D97-AF65-F5344CB8AC3E}">
        <p14:creationId xmlns:p14="http://schemas.microsoft.com/office/powerpoint/2010/main" val="416814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4"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6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15F20004-C968-40E0-BCA9-39D0D2D5F691}" type="datetime1">
              <a:rPr lang="ja-JP" altLang="en-US"/>
              <a:pPr>
                <a:defRPr/>
              </a:pPr>
              <a:t>2019/5/13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6965950" y="6524625"/>
            <a:ext cx="2133600" cy="301625"/>
          </a:xfrm>
        </p:spPr>
        <p:txBody>
          <a:bodyPr/>
          <a:lstStyle>
            <a:lvl1pPr>
              <a:defRPr/>
            </a:lvl1pPr>
          </a:lstStyle>
          <a:p>
            <a:pPr>
              <a:defRPr/>
            </a:pPr>
            <a:fld id="{F5D4C2D1-E69D-4012-9F83-984B18CC3660}" type="slidenum">
              <a:rPr lang="ja-JP" altLang="en-US"/>
              <a:pPr>
                <a:defRPr/>
              </a:pPr>
              <a:t>‹#›</a:t>
            </a:fld>
            <a:endParaRPr lang="ja-JP" altLang="en-US"/>
          </a:p>
        </p:txBody>
      </p:sp>
    </p:spTree>
    <p:extLst>
      <p:ext uri="{BB962C8B-B14F-4D97-AF65-F5344CB8AC3E}">
        <p14:creationId xmlns:p14="http://schemas.microsoft.com/office/powerpoint/2010/main" val="99161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4" name="図 6"/>
          <p:cNvPicPr>
            <a:picLocks noChangeAspect="1"/>
          </p:cNvPicPr>
          <p:nvPr/>
        </p:nvPicPr>
        <p:blipFill>
          <a:blip r:embed="rId2" cstate="print">
            <a:extLst>
              <a:ext uri="{28A0092B-C50C-407E-A947-70E740481C1C}">
                <a14:useLocalDpi xmlns:a14="http://schemas.microsoft.com/office/drawing/2010/main" val="0"/>
              </a:ext>
            </a:extLst>
          </a:blip>
          <a:srcRect t="93333"/>
          <a:stretch>
            <a:fillRect/>
          </a:stretch>
        </p:blipFill>
        <p:spPr bwMode="auto">
          <a:xfrm>
            <a:off x="-14288" y="6400800"/>
            <a:ext cx="916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縦書きタイトル 1"/>
          <p:cNvSpPr>
            <a:spLocks noGrp="1"/>
          </p:cNvSpPr>
          <p:nvPr>
            <p:ph type="title" orient="vert"/>
          </p:nvPr>
        </p:nvSpPr>
        <p:spPr>
          <a:xfrm>
            <a:off x="6629400" y="274642"/>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3E955FE-D425-4551-96C5-C1BED0FFADCE}" type="datetime1">
              <a:rPr lang="ja-JP" altLang="en-US"/>
              <a:pPr>
                <a:defRPr/>
              </a:pPr>
              <a:t>2019/5/13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6965950" y="6524625"/>
            <a:ext cx="2133600" cy="301625"/>
          </a:xfrm>
        </p:spPr>
        <p:txBody>
          <a:bodyPr/>
          <a:lstStyle>
            <a:lvl1pPr>
              <a:defRPr/>
            </a:lvl1pPr>
          </a:lstStyle>
          <a:p>
            <a:pPr>
              <a:defRPr/>
            </a:pPr>
            <a:fld id="{FE12886F-523D-492B-AFCA-E62D61EA2EFC}" type="slidenum">
              <a:rPr lang="ja-JP" altLang="en-US"/>
              <a:pPr>
                <a:defRPr/>
              </a:pPr>
              <a:t>‹#›</a:t>
            </a:fld>
            <a:endParaRPr lang="ja-JP" altLang="en-US"/>
          </a:p>
        </p:txBody>
      </p:sp>
    </p:spTree>
    <p:extLst>
      <p:ext uri="{BB962C8B-B14F-4D97-AF65-F5344CB8AC3E}">
        <p14:creationId xmlns:p14="http://schemas.microsoft.com/office/powerpoint/2010/main" val="2470837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タイトル付きの図">
    <p:spTree>
      <p:nvGrpSpPr>
        <p:cNvPr id="1" name=""/>
        <p:cNvGrpSpPr/>
        <p:nvPr/>
      </p:nvGrpSpPr>
      <p:grpSpPr>
        <a:xfrm>
          <a:off x="0" y="0"/>
          <a:ext cx="0" cy="0"/>
          <a:chOff x="0" y="0"/>
          <a:chExt cx="0" cy="0"/>
        </a:xfrm>
      </p:grpSpPr>
      <p:pic>
        <p:nvPicPr>
          <p:cNvPr id="5"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日付プレースホルダ 4"/>
          <p:cNvSpPr>
            <a:spLocks noGrp="1"/>
          </p:cNvSpPr>
          <p:nvPr>
            <p:ph type="dt" sz="half" idx="10"/>
          </p:nvPr>
        </p:nvSpPr>
        <p:spPr>
          <a:xfrm>
            <a:off x="206375" y="6359525"/>
            <a:ext cx="2133600" cy="365125"/>
          </a:xfrm>
        </p:spPr>
        <p:txBody>
          <a:bodyPr/>
          <a:lstStyle>
            <a:lvl1pPr>
              <a:defRPr/>
            </a:lvl1pPr>
          </a:lstStyle>
          <a:p>
            <a:pPr>
              <a:defRPr/>
            </a:pPr>
            <a:fld id="{9F6B52B1-80F0-4F26-9323-D373719A9278}" type="datetime1">
              <a:rPr lang="ja-JP" altLang="en-US"/>
              <a:pPr>
                <a:defRPr/>
              </a:pPr>
              <a:t>2019/5/13</a:t>
            </a:fld>
            <a:endParaRPr lang="ja-JP" altLang="en-US"/>
          </a:p>
        </p:txBody>
      </p:sp>
      <p:sp>
        <p:nvSpPr>
          <p:cNvPr id="7"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 6"/>
          <p:cNvSpPr>
            <a:spLocks noGrp="1"/>
          </p:cNvSpPr>
          <p:nvPr>
            <p:ph type="sldNum" sz="quarter" idx="12"/>
          </p:nvPr>
        </p:nvSpPr>
        <p:spPr>
          <a:xfrm>
            <a:off x="6965950" y="6524625"/>
            <a:ext cx="2133600" cy="301625"/>
          </a:xfrm>
        </p:spPr>
        <p:txBody>
          <a:bodyPr/>
          <a:lstStyle>
            <a:lvl1pPr>
              <a:defRPr/>
            </a:lvl1pPr>
          </a:lstStyle>
          <a:p>
            <a:pPr>
              <a:defRPr/>
            </a:pPr>
            <a:fld id="{D3462E3A-A604-4734-A9FE-8D2E0BD8B09D}" type="slidenum">
              <a:rPr lang="ja-JP" altLang="en-US"/>
              <a:pPr>
                <a:defRPr/>
              </a:pPr>
              <a:t>‹#›</a:t>
            </a:fld>
            <a:endParaRPr lang="ja-JP" altLang="en-US"/>
          </a:p>
        </p:txBody>
      </p:sp>
    </p:spTree>
    <p:extLst>
      <p:ext uri="{BB962C8B-B14F-4D97-AF65-F5344CB8AC3E}">
        <p14:creationId xmlns:p14="http://schemas.microsoft.com/office/powerpoint/2010/main" val="331508207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6EC452F-D47F-4F58-888E-70A3DAD1FCD4}" type="datetime1">
              <a:rPr lang="ja-JP" altLang="en-US"/>
              <a:pPr>
                <a:defRPr/>
              </a:pPr>
              <a:t>2019/5/13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6965950" y="6524625"/>
            <a:ext cx="2133600" cy="301625"/>
          </a:xfrm>
        </p:spPr>
        <p:txBody>
          <a:bodyPr/>
          <a:lstStyle>
            <a:lvl1pPr>
              <a:defRPr/>
            </a:lvl1pPr>
          </a:lstStyle>
          <a:p>
            <a:pPr>
              <a:defRPr/>
            </a:pPr>
            <a:fld id="{976DF928-4B1D-41A9-A581-2F42DA9A0590}" type="slidenum">
              <a:rPr lang="ja-JP" altLang="en-US"/>
              <a:pPr>
                <a:defRPr/>
              </a:pPr>
              <a:t>‹#›</a:t>
            </a:fld>
            <a:endParaRPr lang="ja-JP" altLang="en-US"/>
          </a:p>
        </p:txBody>
      </p:sp>
    </p:spTree>
    <p:extLst>
      <p:ext uri="{BB962C8B-B14F-4D97-AF65-F5344CB8AC3E}">
        <p14:creationId xmlns:p14="http://schemas.microsoft.com/office/powerpoint/2010/main" val="92127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4"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722313" y="3734264"/>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23407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5" name="日付プレースホルダ 3"/>
          <p:cNvSpPr>
            <a:spLocks noGrp="1"/>
          </p:cNvSpPr>
          <p:nvPr>
            <p:ph type="dt" sz="half" idx="10"/>
          </p:nvPr>
        </p:nvSpPr>
        <p:spPr>
          <a:xfrm>
            <a:off x="20638" y="19050"/>
            <a:ext cx="2133600" cy="365125"/>
          </a:xfrm>
        </p:spPr>
        <p:txBody>
          <a:bodyPr/>
          <a:lstStyle>
            <a:lvl1pPr>
              <a:defRPr/>
            </a:lvl1pPr>
          </a:lstStyle>
          <a:p>
            <a:pPr>
              <a:defRPr/>
            </a:pPr>
            <a:fld id="{FA7D1C2F-6543-417A-9E30-713BD701597B}" type="datetime1">
              <a:rPr lang="ja-JP" altLang="en-US"/>
              <a:pPr>
                <a:defRPr/>
              </a:pPr>
              <a:t>2019/5/13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6991350" y="23813"/>
            <a:ext cx="2133600" cy="301625"/>
          </a:xfrm>
        </p:spPr>
        <p:txBody>
          <a:bodyPr/>
          <a:lstStyle>
            <a:lvl1pPr>
              <a:defRPr/>
            </a:lvl1pPr>
          </a:lstStyle>
          <a:p>
            <a:pPr>
              <a:defRPr/>
            </a:pPr>
            <a:fld id="{1EB62BF7-5748-4551-9931-3820CBD28D66}" type="slidenum">
              <a:rPr lang="ja-JP" altLang="en-US"/>
              <a:pPr>
                <a:defRPr/>
              </a:pPr>
              <a:t>‹#›</a:t>
            </a:fld>
            <a:endParaRPr lang="ja-JP" altLang="en-US"/>
          </a:p>
        </p:txBody>
      </p:sp>
    </p:spTree>
    <p:extLst>
      <p:ext uri="{BB962C8B-B14F-4D97-AF65-F5344CB8AC3E}">
        <p14:creationId xmlns:p14="http://schemas.microsoft.com/office/powerpoint/2010/main" val="211161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5"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6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28800"/>
            <a:ext cx="4038600" cy="4497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28800"/>
            <a:ext cx="4038600" cy="4497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4"/>
          <p:cNvSpPr>
            <a:spLocks noGrp="1"/>
          </p:cNvSpPr>
          <p:nvPr>
            <p:ph type="dt" sz="half" idx="10"/>
          </p:nvPr>
        </p:nvSpPr>
        <p:spPr/>
        <p:txBody>
          <a:bodyPr/>
          <a:lstStyle>
            <a:lvl1pPr>
              <a:defRPr/>
            </a:lvl1pPr>
          </a:lstStyle>
          <a:p>
            <a:pPr>
              <a:defRPr/>
            </a:pPr>
            <a:fld id="{1FAF259F-946D-4B13-8B4E-F2FD4073797A}" type="datetime1">
              <a:rPr lang="ja-JP" altLang="en-US"/>
              <a:pPr>
                <a:defRPr/>
              </a:pPr>
              <a:t>2019/5/13</a:t>
            </a:fld>
            <a:endParaRPr lang="ja-JP" altLang="en-US"/>
          </a:p>
        </p:txBody>
      </p:sp>
      <p:sp>
        <p:nvSpPr>
          <p:cNvPr id="7"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 6"/>
          <p:cNvSpPr>
            <a:spLocks noGrp="1"/>
          </p:cNvSpPr>
          <p:nvPr>
            <p:ph type="sldNum" sz="quarter" idx="12"/>
          </p:nvPr>
        </p:nvSpPr>
        <p:spPr>
          <a:xfrm>
            <a:off x="6965950" y="6524625"/>
            <a:ext cx="2133600" cy="301625"/>
          </a:xfrm>
        </p:spPr>
        <p:txBody>
          <a:bodyPr/>
          <a:lstStyle>
            <a:lvl1pPr>
              <a:defRPr/>
            </a:lvl1pPr>
          </a:lstStyle>
          <a:p>
            <a:pPr>
              <a:defRPr/>
            </a:pPr>
            <a:fld id="{A788ADD3-1932-4418-B2BF-402758EC8277}" type="slidenum">
              <a:rPr lang="ja-JP" altLang="en-US"/>
              <a:pPr>
                <a:defRPr/>
              </a:pPr>
              <a:t>‹#›</a:t>
            </a:fld>
            <a:endParaRPr lang="ja-JP" altLang="en-US"/>
          </a:p>
        </p:txBody>
      </p:sp>
    </p:spTree>
    <p:extLst>
      <p:ext uri="{BB962C8B-B14F-4D97-AF65-F5344CB8AC3E}">
        <p14:creationId xmlns:p14="http://schemas.microsoft.com/office/powerpoint/2010/main" val="157191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6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628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276874"/>
            <a:ext cx="4040188" cy="38492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 4"/>
          <p:cNvSpPr>
            <a:spLocks noGrp="1"/>
          </p:cNvSpPr>
          <p:nvPr>
            <p:ph type="body" sz="quarter" idx="3"/>
          </p:nvPr>
        </p:nvSpPr>
        <p:spPr>
          <a:xfrm>
            <a:off x="4645027" y="163711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7" y="2276874"/>
            <a:ext cx="4041775" cy="38492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日付プレースホルダ 6"/>
          <p:cNvSpPr>
            <a:spLocks noGrp="1"/>
          </p:cNvSpPr>
          <p:nvPr>
            <p:ph type="dt" sz="half" idx="10"/>
          </p:nvPr>
        </p:nvSpPr>
        <p:spPr/>
        <p:txBody>
          <a:bodyPr/>
          <a:lstStyle>
            <a:lvl1pPr>
              <a:defRPr/>
            </a:lvl1pPr>
          </a:lstStyle>
          <a:p>
            <a:pPr>
              <a:defRPr/>
            </a:pPr>
            <a:fld id="{07F67A9A-8436-4F59-88E5-2F675889B926}" type="datetime1">
              <a:rPr lang="ja-JP" altLang="en-US"/>
              <a:pPr>
                <a:defRPr/>
              </a:pPr>
              <a:t>2019/5/13</a:t>
            </a:fld>
            <a:endParaRPr lang="ja-JP" altLang="en-US"/>
          </a:p>
        </p:txBody>
      </p:sp>
      <p:sp>
        <p:nvSpPr>
          <p:cNvPr id="9" name="フッター プレースホルダ 7"/>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 8"/>
          <p:cNvSpPr>
            <a:spLocks noGrp="1"/>
          </p:cNvSpPr>
          <p:nvPr>
            <p:ph type="sldNum" sz="quarter" idx="12"/>
          </p:nvPr>
        </p:nvSpPr>
        <p:spPr>
          <a:xfrm>
            <a:off x="6965950" y="6524625"/>
            <a:ext cx="2133600" cy="301625"/>
          </a:xfrm>
        </p:spPr>
        <p:txBody>
          <a:bodyPr/>
          <a:lstStyle>
            <a:lvl1pPr>
              <a:defRPr/>
            </a:lvl1pPr>
          </a:lstStyle>
          <a:p>
            <a:pPr>
              <a:defRPr/>
            </a:pPr>
            <a:fld id="{DB2F9505-358F-44E8-A6F8-4A929AE7E2AE}" type="slidenum">
              <a:rPr lang="ja-JP" altLang="en-US"/>
              <a:pPr>
                <a:defRPr/>
              </a:pPr>
              <a:t>‹#›</a:t>
            </a:fld>
            <a:endParaRPr lang="ja-JP" altLang="en-US"/>
          </a:p>
        </p:txBody>
      </p:sp>
    </p:spTree>
    <p:extLst>
      <p:ext uri="{BB962C8B-B14F-4D97-AF65-F5344CB8AC3E}">
        <p14:creationId xmlns:p14="http://schemas.microsoft.com/office/powerpoint/2010/main" val="213548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3"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6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 2"/>
          <p:cNvSpPr>
            <a:spLocks noGrp="1"/>
          </p:cNvSpPr>
          <p:nvPr>
            <p:ph type="dt" sz="half" idx="10"/>
          </p:nvPr>
        </p:nvSpPr>
        <p:spPr/>
        <p:txBody>
          <a:bodyPr/>
          <a:lstStyle>
            <a:lvl1pPr>
              <a:defRPr/>
            </a:lvl1pPr>
          </a:lstStyle>
          <a:p>
            <a:pPr>
              <a:defRPr/>
            </a:pPr>
            <a:fld id="{984BFB63-F306-47C1-827D-9B5905621C36}" type="datetime1">
              <a:rPr lang="ja-JP" altLang="en-US"/>
              <a:pPr>
                <a:defRPr/>
              </a:pPr>
              <a:t>2019/5/13</a:t>
            </a:fld>
            <a:endParaRPr lang="ja-JP" altLang="en-US"/>
          </a:p>
        </p:txBody>
      </p:sp>
      <p:sp>
        <p:nvSpPr>
          <p:cNvPr id="5"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4"/>
          <p:cNvSpPr>
            <a:spLocks noGrp="1"/>
          </p:cNvSpPr>
          <p:nvPr>
            <p:ph type="sldNum" sz="quarter" idx="12"/>
          </p:nvPr>
        </p:nvSpPr>
        <p:spPr>
          <a:xfrm>
            <a:off x="6965950" y="6524625"/>
            <a:ext cx="2133600" cy="301625"/>
          </a:xfrm>
        </p:spPr>
        <p:txBody>
          <a:bodyPr/>
          <a:lstStyle>
            <a:lvl1pPr>
              <a:defRPr/>
            </a:lvl1pPr>
          </a:lstStyle>
          <a:p>
            <a:pPr>
              <a:defRPr/>
            </a:pPr>
            <a:fld id="{01045F4F-A5CA-428C-ABF8-1FFF525457CE}" type="slidenum">
              <a:rPr lang="ja-JP" altLang="en-US"/>
              <a:pPr>
                <a:defRPr/>
              </a:pPr>
              <a:t>‹#›</a:t>
            </a:fld>
            <a:endParaRPr lang="ja-JP" altLang="en-US"/>
          </a:p>
        </p:txBody>
      </p:sp>
    </p:spTree>
    <p:extLst>
      <p:ext uri="{BB962C8B-B14F-4D97-AF65-F5344CB8AC3E}">
        <p14:creationId xmlns:p14="http://schemas.microsoft.com/office/powerpoint/2010/main" val="184213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pPr>
              <a:defRPr/>
            </a:pPr>
            <a:fld id="{EA4CD855-0138-4B7A-8368-3506102EE65B}" type="datetime1">
              <a:rPr lang="ja-JP" altLang="en-US"/>
              <a:pPr>
                <a:defRPr/>
              </a:pPr>
              <a:t>2019/5/13</a:t>
            </a:fld>
            <a:endParaRPr lang="ja-JP" altLang="en-US"/>
          </a:p>
        </p:txBody>
      </p:sp>
      <p:sp>
        <p:nvSpPr>
          <p:cNvPr id="3"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a:defRPr smtClean="0">
                <a:solidFill>
                  <a:schemeClr val="tx1"/>
                </a:solidFill>
              </a:defRPr>
            </a:lvl1pPr>
          </a:lstStyle>
          <a:p>
            <a:pPr>
              <a:defRPr/>
            </a:pPr>
            <a:fld id="{89F62DB1-7227-4E63-86FC-2C8026E73A73}" type="slidenum">
              <a:rPr lang="ja-JP" altLang="en-US"/>
              <a:pPr>
                <a:defRPr/>
              </a:pPr>
              <a:t>‹#›</a:t>
            </a:fld>
            <a:endParaRPr lang="ja-JP" altLang="en-US"/>
          </a:p>
        </p:txBody>
      </p:sp>
    </p:spTree>
    <p:extLst>
      <p:ext uri="{BB962C8B-B14F-4D97-AF65-F5344CB8AC3E}">
        <p14:creationId xmlns:p14="http://schemas.microsoft.com/office/powerpoint/2010/main" val="110464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5" name="図 6"/>
          <p:cNvPicPr>
            <a:picLocks noChangeAspect="1"/>
          </p:cNvPicPr>
          <p:nvPr/>
        </p:nvPicPr>
        <p:blipFill>
          <a:blip r:embed="rId2" cstate="print">
            <a:extLst>
              <a:ext uri="{28A0092B-C50C-407E-A947-70E740481C1C}">
                <a14:useLocalDpi xmlns:a14="http://schemas.microsoft.com/office/drawing/2010/main" val="0"/>
              </a:ext>
            </a:extLst>
          </a:blip>
          <a:srcRect t="93333"/>
          <a:stretch>
            <a:fillRect/>
          </a:stretch>
        </p:blipFill>
        <p:spPr bwMode="auto">
          <a:xfrm>
            <a:off x="-14288" y="6400800"/>
            <a:ext cx="916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日付プレースホルダ 4"/>
          <p:cNvSpPr>
            <a:spLocks noGrp="1"/>
          </p:cNvSpPr>
          <p:nvPr>
            <p:ph type="dt" sz="half" idx="10"/>
          </p:nvPr>
        </p:nvSpPr>
        <p:spPr/>
        <p:txBody>
          <a:bodyPr/>
          <a:lstStyle>
            <a:lvl1pPr>
              <a:defRPr/>
            </a:lvl1pPr>
          </a:lstStyle>
          <a:p>
            <a:pPr>
              <a:defRPr/>
            </a:pPr>
            <a:fld id="{C8B328F3-8851-4839-A026-0099469819A1}" type="datetime1">
              <a:rPr lang="ja-JP" altLang="en-US"/>
              <a:pPr>
                <a:defRPr/>
              </a:pPr>
              <a:t>2019/5/13</a:t>
            </a:fld>
            <a:endParaRPr lang="ja-JP" altLang="en-US"/>
          </a:p>
        </p:txBody>
      </p:sp>
      <p:sp>
        <p:nvSpPr>
          <p:cNvPr id="7"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 6"/>
          <p:cNvSpPr>
            <a:spLocks noGrp="1"/>
          </p:cNvSpPr>
          <p:nvPr>
            <p:ph type="sldNum" sz="quarter" idx="12"/>
          </p:nvPr>
        </p:nvSpPr>
        <p:spPr>
          <a:xfrm>
            <a:off x="6965950" y="6524625"/>
            <a:ext cx="2133600" cy="301625"/>
          </a:xfrm>
        </p:spPr>
        <p:txBody>
          <a:bodyPr/>
          <a:lstStyle>
            <a:lvl1pPr>
              <a:defRPr/>
            </a:lvl1pPr>
          </a:lstStyle>
          <a:p>
            <a:pPr>
              <a:defRPr/>
            </a:pPr>
            <a:fld id="{A2CB9053-31B6-4747-ABBA-36F7AD998E55}" type="slidenum">
              <a:rPr lang="ja-JP" altLang="en-US"/>
              <a:pPr>
                <a:defRPr/>
              </a:pPr>
              <a:t>‹#›</a:t>
            </a:fld>
            <a:endParaRPr lang="ja-JP" altLang="en-US"/>
          </a:p>
        </p:txBody>
      </p:sp>
    </p:spTree>
    <p:extLst>
      <p:ext uri="{BB962C8B-B14F-4D97-AF65-F5344CB8AC3E}">
        <p14:creationId xmlns:p14="http://schemas.microsoft.com/office/powerpoint/2010/main" val="177924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タイトル付きの図">
    <p:spTree>
      <p:nvGrpSpPr>
        <p:cNvPr id="1" name=""/>
        <p:cNvGrpSpPr/>
        <p:nvPr/>
      </p:nvGrpSpPr>
      <p:grpSpPr>
        <a:xfrm>
          <a:off x="0" y="0"/>
          <a:ext cx="0" cy="0"/>
          <a:chOff x="0" y="0"/>
          <a:chExt cx="0" cy="0"/>
        </a:xfrm>
      </p:grpSpPr>
      <p:pic>
        <p:nvPicPr>
          <p:cNvPr id="4" name="図 6"/>
          <p:cNvPicPr>
            <a:picLocks noChangeAspect="1"/>
          </p:cNvPicPr>
          <p:nvPr/>
        </p:nvPicPr>
        <p:blipFill>
          <a:blip r:embed="rId2" cstate="print">
            <a:extLst>
              <a:ext uri="{28A0092B-C50C-407E-A947-70E740481C1C}">
                <a14:useLocalDpi xmlns:a14="http://schemas.microsoft.com/office/drawing/2010/main" val="0"/>
              </a:ext>
            </a:extLst>
          </a:blip>
          <a:srcRect t="93333"/>
          <a:stretch>
            <a:fillRect/>
          </a:stretch>
        </p:blipFill>
        <p:spPr bwMode="auto">
          <a:xfrm>
            <a:off x="-14288" y="6400800"/>
            <a:ext cx="916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Documents2\100周年記念イベント\写真\2014 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 t="15652" r="1" b="5844"/>
          <a:stretch/>
        </p:blipFill>
        <p:spPr bwMode="auto">
          <a:xfrm>
            <a:off x="3491880" y="1772816"/>
            <a:ext cx="5304432" cy="25437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C:\Documents2\100周年記念イベント\写真\1914 memb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7" y="332656"/>
            <a:ext cx="4354515"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4940300" y="908050"/>
            <a:ext cx="2406650" cy="647700"/>
          </a:xfrm>
          <a:prstGeom prst="rect">
            <a:avLst/>
          </a:prstGeom>
          <a:noFill/>
        </p:spPr>
        <p:txBody>
          <a:bodyPr wrap="none">
            <a:spAutoFit/>
          </a:bodyPr>
          <a:lstStyle/>
          <a:p>
            <a:pPr fontAlgn="auto">
              <a:spcBef>
                <a:spcPts val="0"/>
              </a:spcBef>
              <a:spcAft>
                <a:spcPts val="0"/>
              </a:spcAft>
              <a:defRPr/>
            </a:pPr>
            <a:r>
              <a:rPr lang="en-US" altLang="ja-JP" sz="3600" i="1" dirty="0">
                <a:solidFill>
                  <a:srgbClr val="FF0000"/>
                </a:solidFill>
                <a:effectLst>
                  <a:outerShdw blurRad="38100" dist="38100" dir="2700000" algn="tl">
                    <a:srgbClr val="000000">
                      <a:alpha val="43137"/>
                    </a:srgbClr>
                  </a:outerShdw>
                </a:effectLst>
                <a:latin typeface="+mn-lt"/>
                <a:ea typeface="+mn-ea"/>
              </a:rPr>
              <a:t>1</a:t>
            </a:r>
            <a:r>
              <a:rPr lang="en-US" altLang="ja-JP" sz="3600" i="1" dirty="0">
                <a:effectLst>
                  <a:outerShdw blurRad="38100" dist="38100" dir="2700000" algn="tl">
                    <a:srgbClr val="000000">
                      <a:alpha val="43137"/>
                    </a:srgbClr>
                  </a:outerShdw>
                </a:effectLst>
                <a:latin typeface="+mn-lt"/>
                <a:ea typeface="+mn-ea"/>
              </a:rPr>
              <a:t>914 - </a:t>
            </a:r>
            <a:r>
              <a:rPr lang="en-US" altLang="ja-JP" sz="3600" i="1" dirty="0">
                <a:solidFill>
                  <a:srgbClr val="FF0000"/>
                </a:solidFill>
                <a:effectLst>
                  <a:outerShdw blurRad="38100" dist="38100" dir="2700000" algn="tl">
                    <a:srgbClr val="000000">
                      <a:alpha val="43137"/>
                    </a:srgbClr>
                  </a:outerShdw>
                </a:effectLst>
                <a:latin typeface="+mn-lt"/>
                <a:ea typeface="+mn-ea"/>
              </a:rPr>
              <a:t>2</a:t>
            </a:r>
            <a:r>
              <a:rPr lang="en-US" altLang="ja-JP" sz="3600" i="1" dirty="0">
                <a:effectLst>
                  <a:outerShdw blurRad="38100" dist="38100" dir="2700000" algn="tl">
                    <a:srgbClr val="000000">
                      <a:alpha val="43137"/>
                    </a:srgbClr>
                  </a:outerShdw>
                </a:effectLst>
                <a:latin typeface="+mn-lt"/>
                <a:ea typeface="+mn-ea"/>
              </a:rPr>
              <a:t>014</a:t>
            </a:r>
            <a:endParaRPr lang="ja-JP" altLang="en-US" sz="3600" i="1" dirty="0">
              <a:effectLst>
                <a:outerShdw blurRad="38100" dist="38100" dir="2700000" algn="tl">
                  <a:srgbClr val="000000">
                    <a:alpha val="43137"/>
                  </a:srgbClr>
                </a:outerShdw>
              </a:effectLst>
              <a:latin typeface="+mn-lt"/>
              <a:ea typeface="+mn-ea"/>
            </a:endParaRPr>
          </a:p>
        </p:txBody>
      </p:sp>
      <p:sp>
        <p:nvSpPr>
          <p:cNvPr id="8" name="テキスト ボックス 7"/>
          <p:cNvSpPr txBox="1"/>
          <p:nvPr/>
        </p:nvSpPr>
        <p:spPr>
          <a:xfrm>
            <a:off x="395288" y="2924175"/>
            <a:ext cx="3009900" cy="923925"/>
          </a:xfrm>
          <a:prstGeom prst="rect">
            <a:avLst/>
          </a:prstGeom>
          <a:noFill/>
        </p:spPr>
        <p:txBody>
          <a:bodyPr wrap="none">
            <a:spAutoFit/>
          </a:bodyPr>
          <a:lstStyle/>
          <a:p>
            <a:pPr fontAlgn="auto">
              <a:spcBef>
                <a:spcPts val="0"/>
              </a:spcBef>
              <a:spcAft>
                <a:spcPts val="0"/>
              </a:spcAft>
              <a:defRPr/>
            </a:pPr>
            <a:r>
              <a:rPr lang="en-US" altLang="ja-JP" sz="5400" i="1" dirty="0">
                <a:solidFill>
                  <a:srgbClr val="00518E"/>
                </a:solidFill>
                <a:effectLst>
                  <a:outerShdw blurRad="38100" dist="38100" dir="2700000" algn="tl">
                    <a:srgbClr val="000000">
                      <a:alpha val="43137"/>
                    </a:srgbClr>
                  </a:outerShdw>
                </a:effectLst>
                <a:latin typeface="+mn-lt"/>
                <a:ea typeface="+mn-ea"/>
              </a:rPr>
              <a:t>T</a:t>
            </a:r>
            <a:r>
              <a:rPr lang="en-US" altLang="ja-JP" sz="4400" i="1" dirty="0">
                <a:effectLst>
                  <a:outerShdw blurRad="38100" dist="38100" dir="2700000" algn="tl">
                    <a:srgbClr val="000000">
                      <a:alpha val="43137"/>
                    </a:srgbClr>
                  </a:outerShdw>
                </a:effectLst>
                <a:latin typeface="+mn-lt"/>
                <a:ea typeface="+mn-ea"/>
              </a:rPr>
              <a:t>hank </a:t>
            </a:r>
            <a:r>
              <a:rPr lang="en-US" altLang="ja-JP" sz="5400" i="1" dirty="0">
                <a:solidFill>
                  <a:srgbClr val="00518E"/>
                </a:solidFill>
                <a:effectLst>
                  <a:outerShdw blurRad="38100" dist="38100" dir="2700000" algn="tl">
                    <a:srgbClr val="000000">
                      <a:alpha val="43137"/>
                    </a:srgbClr>
                  </a:outerShdw>
                </a:effectLst>
                <a:latin typeface="+mn-lt"/>
                <a:ea typeface="+mn-ea"/>
              </a:rPr>
              <a:t>Y</a:t>
            </a:r>
            <a:r>
              <a:rPr lang="en-US" altLang="ja-JP" sz="4400" i="1" dirty="0">
                <a:effectLst>
                  <a:outerShdw blurRad="38100" dist="38100" dir="2700000" algn="tl">
                    <a:srgbClr val="000000">
                      <a:alpha val="43137"/>
                    </a:srgbClr>
                  </a:outerShdw>
                </a:effectLst>
                <a:latin typeface="+mn-lt"/>
                <a:ea typeface="+mn-ea"/>
              </a:rPr>
              <a:t>ou !</a:t>
            </a:r>
            <a:endParaRPr lang="ja-JP" altLang="en-US" sz="4400" i="1" dirty="0">
              <a:effectLst>
                <a:outerShdw blurRad="38100" dist="38100" dir="2700000" algn="tl">
                  <a:srgbClr val="000000">
                    <a:alpha val="43137"/>
                  </a:srgbClr>
                </a:outerShdw>
              </a:effectLst>
              <a:latin typeface="+mn-lt"/>
              <a:ea typeface="+mn-ea"/>
            </a:endParaRPr>
          </a:p>
        </p:txBody>
      </p:sp>
      <p:pic>
        <p:nvPicPr>
          <p:cNvPr id="9" name="図 11"/>
          <p:cNvPicPr>
            <a:picLocks noChangeAspect="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9700" y="6138863"/>
            <a:ext cx="24336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タイトル 1"/>
          <p:cNvSpPr>
            <a:spLocks noGrp="1"/>
          </p:cNvSpPr>
          <p:nvPr>
            <p:ph type="title"/>
          </p:nvPr>
        </p:nvSpPr>
        <p:spPr>
          <a:xfrm>
            <a:off x="1763688" y="4581128"/>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17" name="テキスト プレースホルダ 3"/>
          <p:cNvSpPr>
            <a:spLocks noGrp="1"/>
          </p:cNvSpPr>
          <p:nvPr>
            <p:ph type="body" sz="half" idx="2"/>
          </p:nvPr>
        </p:nvSpPr>
        <p:spPr>
          <a:xfrm>
            <a:off x="1763688" y="514786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0" name="日付プレースホルダ 4"/>
          <p:cNvSpPr>
            <a:spLocks noGrp="1"/>
          </p:cNvSpPr>
          <p:nvPr>
            <p:ph type="dt" sz="half" idx="10"/>
          </p:nvPr>
        </p:nvSpPr>
        <p:spPr>
          <a:xfrm>
            <a:off x="6875463" y="150813"/>
            <a:ext cx="2133600" cy="365125"/>
          </a:xfrm>
        </p:spPr>
        <p:txBody>
          <a:bodyPr/>
          <a:lstStyle>
            <a:lvl1pPr>
              <a:defRPr/>
            </a:lvl1pPr>
          </a:lstStyle>
          <a:p>
            <a:pPr>
              <a:defRPr/>
            </a:pPr>
            <a:fld id="{8BDA8717-C7F4-4CE1-99A9-1589C9345B1C}" type="datetime1">
              <a:rPr lang="ja-JP" altLang="en-US"/>
              <a:pPr>
                <a:defRPr/>
              </a:pPr>
              <a:t>2019/5/13</a:t>
            </a:fld>
            <a:endParaRPr lang="ja-JP" altLang="en-US"/>
          </a:p>
        </p:txBody>
      </p:sp>
      <p:sp>
        <p:nvSpPr>
          <p:cNvPr id="11"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12" name="スライド番号プレースホルダ 6"/>
          <p:cNvSpPr>
            <a:spLocks noGrp="1"/>
          </p:cNvSpPr>
          <p:nvPr>
            <p:ph type="sldNum" sz="quarter" idx="12"/>
          </p:nvPr>
        </p:nvSpPr>
        <p:spPr>
          <a:xfrm>
            <a:off x="6965950" y="6524625"/>
            <a:ext cx="2133600" cy="301625"/>
          </a:xfrm>
        </p:spPr>
        <p:txBody>
          <a:bodyPr/>
          <a:lstStyle>
            <a:lvl1pPr>
              <a:defRPr/>
            </a:lvl1pPr>
          </a:lstStyle>
          <a:p>
            <a:pPr>
              <a:defRPr/>
            </a:pPr>
            <a:fld id="{1CA0674A-CC18-4FA9-81F6-FA2BFADFE125}" type="slidenum">
              <a:rPr lang="ja-JP" altLang="en-US"/>
              <a:pPr>
                <a:defRPr/>
              </a:pPr>
              <a:t>‹#›</a:t>
            </a:fld>
            <a:endParaRPr lang="ja-JP" altLang="en-US"/>
          </a:p>
        </p:txBody>
      </p:sp>
    </p:spTree>
    <p:extLst>
      <p:ext uri="{BB962C8B-B14F-4D97-AF65-F5344CB8AC3E}">
        <p14:creationId xmlns:p14="http://schemas.microsoft.com/office/powerpoint/2010/main" val="428789512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188913"/>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28775"/>
            <a:ext cx="82296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3E053702-CE6F-4090-A914-F8924418F520}" type="datetime1">
              <a:rPr lang="ja-JP" altLang="en-US"/>
              <a:pPr>
                <a:defRPr/>
              </a:pPr>
              <a:t>2019/5/13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965950" y="6545263"/>
            <a:ext cx="2133600" cy="301625"/>
          </a:xfrm>
          <a:prstGeom prst="rect">
            <a:avLst/>
          </a:prstGeom>
        </p:spPr>
        <p:txBody>
          <a:bodyPr vert="horz" lIns="91440" tIns="45720" rIns="91440" bIns="45720" rtlCol="0" anchor="ctr"/>
          <a:lstStyle>
            <a:lvl1pPr algn="r" fontAlgn="auto">
              <a:spcBef>
                <a:spcPts val="0"/>
              </a:spcBef>
              <a:spcAft>
                <a:spcPts val="0"/>
              </a:spcAft>
              <a:defRPr sz="1600" smtClean="0">
                <a:solidFill>
                  <a:schemeClr val="bg1"/>
                </a:solidFill>
                <a:latin typeface="+mn-lt"/>
                <a:ea typeface="+mn-ea"/>
              </a:defRPr>
            </a:lvl1pPr>
          </a:lstStyle>
          <a:p>
            <a:pPr>
              <a:defRPr/>
            </a:pPr>
            <a:fld id="{90146C89-7A22-4832-A1BC-673057777F6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hf hdr="0" ftr="0" dt="0"/>
  <p:txStyles>
    <p:titleStyle>
      <a:lvl1pPr algn="ctr" rtl="0" fontAlgn="base">
        <a:spcBef>
          <a:spcPct val="0"/>
        </a:spcBef>
        <a:spcAft>
          <a:spcPct val="0"/>
        </a:spcAft>
        <a:defRPr kumimoji="1" sz="4400" kern="1200">
          <a:solidFill>
            <a:schemeClr val="tx1"/>
          </a:solidFill>
          <a:latin typeface="Arial" panose="020B0604020202020204" pitchFamily="34" charset="0"/>
          <a:ea typeface="ＭＳ Ｐゴシック" panose="020B0600070205080204" pitchFamily="50" charset="-128"/>
          <a:cs typeface="+mj-cs"/>
        </a:defRPr>
      </a:lvl1pPr>
      <a:lvl2pPr algn="ctr" rtl="0" fontAlgn="base">
        <a:spcBef>
          <a:spcPct val="0"/>
        </a:spcBef>
        <a:spcAft>
          <a:spcPct val="0"/>
        </a:spcAft>
        <a:defRPr kumimoji="1" sz="4400">
          <a:solidFill>
            <a:schemeClr val="tx1"/>
          </a:solidFill>
          <a:latin typeface="Arial" charset="0"/>
          <a:ea typeface="ＭＳ Ｐゴシック" charset="-128"/>
        </a:defRPr>
      </a:lvl2pPr>
      <a:lvl3pPr algn="ctr" rtl="0" fontAlgn="base">
        <a:spcBef>
          <a:spcPct val="0"/>
        </a:spcBef>
        <a:spcAft>
          <a:spcPct val="0"/>
        </a:spcAft>
        <a:defRPr kumimoji="1" sz="4400">
          <a:solidFill>
            <a:schemeClr val="tx1"/>
          </a:solidFill>
          <a:latin typeface="Arial" charset="0"/>
          <a:ea typeface="ＭＳ Ｐゴシック" charset="-128"/>
        </a:defRPr>
      </a:lvl3pPr>
      <a:lvl4pPr algn="ctr" rtl="0" fontAlgn="base">
        <a:spcBef>
          <a:spcPct val="0"/>
        </a:spcBef>
        <a:spcAft>
          <a:spcPct val="0"/>
        </a:spcAft>
        <a:defRPr kumimoji="1" sz="4400">
          <a:solidFill>
            <a:schemeClr val="tx1"/>
          </a:solidFill>
          <a:latin typeface="Arial" charset="0"/>
          <a:ea typeface="ＭＳ Ｐゴシック" charset="-128"/>
        </a:defRPr>
      </a:lvl4pPr>
      <a:lvl5pPr algn="ctr" rtl="0" fontAlgn="base">
        <a:spcBef>
          <a:spcPct val="0"/>
        </a:spcBef>
        <a:spcAft>
          <a:spcPct val="0"/>
        </a:spcAft>
        <a:defRPr kumimoji="1" sz="4400">
          <a:solidFill>
            <a:schemeClr val="tx1"/>
          </a:solidFill>
          <a:latin typeface="Arial" charset="0"/>
          <a:ea typeface="ＭＳ Ｐゴシック" charset="-128"/>
        </a:defRPr>
      </a:lvl5pPr>
      <a:lvl6pPr marL="457200" algn="ctr" rtl="0" fontAlgn="base">
        <a:spcBef>
          <a:spcPct val="0"/>
        </a:spcBef>
        <a:spcAft>
          <a:spcPct val="0"/>
        </a:spcAft>
        <a:defRPr kumimoji="1" sz="4400">
          <a:solidFill>
            <a:schemeClr val="tx1"/>
          </a:solidFill>
          <a:latin typeface="Arial" charset="0"/>
          <a:ea typeface="ＭＳ Ｐゴシック" charset="-128"/>
        </a:defRPr>
      </a:lvl6pPr>
      <a:lvl7pPr marL="914400" algn="ctr" rtl="0" fontAlgn="base">
        <a:spcBef>
          <a:spcPct val="0"/>
        </a:spcBef>
        <a:spcAft>
          <a:spcPct val="0"/>
        </a:spcAft>
        <a:defRPr kumimoji="1" sz="4400">
          <a:solidFill>
            <a:schemeClr val="tx1"/>
          </a:solidFill>
          <a:latin typeface="Arial" charset="0"/>
          <a:ea typeface="ＭＳ Ｐゴシック" charset="-128"/>
        </a:defRPr>
      </a:lvl7pPr>
      <a:lvl8pPr marL="1371600" algn="ctr" rtl="0" fontAlgn="base">
        <a:spcBef>
          <a:spcPct val="0"/>
        </a:spcBef>
        <a:spcAft>
          <a:spcPct val="0"/>
        </a:spcAft>
        <a:defRPr kumimoji="1" sz="4400">
          <a:solidFill>
            <a:schemeClr val="tx1"/>
          </a:solidFill>
          <a:latin typeface="Arial" charset="0"/>
          <a:ea typeface="ＭＳ Ｐゴシック" charset="-128"/>
        </a:defRPr>
      </a:lvl8pPr>
      <a:lvl9pPr marL="1828800" algn="ctr" rtl="0" fontAlgn="base">
        <a:spcBef>
          <a:spcPct val="0"/>
        </a:spcBef>
        <a:spcAft>
          <a:spcPct val="0"/>
        </a:spcAft>
        <a:defRPr kumimoji="1" sz="4400">
          <a:solidFill>
            <a:schemeClr val="tx1"/>
          </a:solidFill>
          <a:latin typeface="Arial"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9.jpe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5.wmf"/><Relationship Id="rId3" Type="http://schemas.openxmlformats.org/officeDocument/2006/relationships/image" Target="../media/image16.jpeg"/><Relationship Id="rId7" Type="http://schemas.openxmlformats.org/officeDocument/2006/relationships/image" Target="../media/image12.wmf"/><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p:nvPr>
        </p:nvSpPr>
        <p:spPr>
          <a:xfrm>
            <a:off x="683568" y="404664"/>
            <a:ext cx="7772400" cy="3312368"/>
          </a:xfrm>
        </p:spPr>
        <p:txBody>
          <a:bodyPr/>
          <a:lstStyle/>
          <a:p>
            <a:pPr marL="360000"/>
            <a:r>
              <a:rPr lang="ja-JP" altLang="ja-JP" sz="3600" dirty="0"/>
              <a:t/>
            </a:r>
            <a:br>
              <a:rPr lang="ja-JP" altLang="ja-JP" sz="3600" dirty="0"/>
            </a:br>
            <a:r>
              <a:rPr lang="en-US" altLang="ja-JP" sz="1000" dirty="0" smtClean="0"/>
              <a:t/>
            </a:r>
            <a:br>
              <a:rPr lang="en-US" altLang="ja-JP" sz="1000" dirty="0" smtClean="0"/>
            </a:br>
            <a:r>
              <a:rPr lang="ja-JP" altLang="en-US" sz="2800" dirty="0" smtClean="0">
                <a:latin typeface="Arial" charset="0"/>
                <a:ea typeface="ＭＳ Ｐゴシック" charset="-128"/>
              </a:rPr>
              <a:t>知財高裁平成２５年（行ケ）</a:t>
            </a:r>
            <a:r>
              <a:rPr lang="en-US" altLang="ja-JP" sz="2800" dirty="0" smtClean="0">
                <a:latin typeface="Arial" charset="0"/>
                <a:ea typeface="ＭＳ Ｐゴシック" charset="-128"/>
              </a:rPr>
              <a:t>10250</a:t>
            </a:r>
            <a:r>
              <a:rPr lang="ja-JP" altLang="en-US" sz="2800" dirty="0" smtClean="0">
                <a:latin typeface="Arial" charset="0"/>
                <a:ea typeface="ＭＳ Ｐゴシック" charset="-128"/>
              </a:rPr>
              <a:t>号</a:t>
            </a:r>
            <a:r>
              <a:rPr lang="en-US" altLang="ja-JP" sz="2800" dirty="0" smtClean="0">
                <a:latin typeface="Arial" charset="0"/>
                <a:ea typeface="ＭＳ Ｐゴシック" charset="-128"/>
              </a:rPr>
              <a:t/>
            </a:r>
            <a:br>
              <a:rPr lang="en-US" altLang="ja-JP" sz="2800" dirty="0" smtClean="0">
                <a:latin typeface="Arial" charset="0"/>
                <a:ea typeface="ＭＳ Ｐゴシック" charset="-128"/>
              </a:rPr>
            </a:br>
            <a:r>
              <a:rPr lang="ja-JP" altLang="en-US" sz="2800" dirty="0" smtClean="0">
                <a:latin typeface="Arial" charset="0"/>
                <a:ea typeface="ＭＳ Ｐゴシック" charset="-128"/>
              </a:rPr>
              <a:t>平成</a:t>
            </a:r>
            <a:r>
              <a:rPr lang="en-US" altLang="ja-JP" sz="2800" dirty="0" smtClean="0">
                <a:latin typeface="Arial" charset="0"/>
                <a:ea typeface="ＭＳ Ｐゴシック" charset="-128"/>
              </a:rPr>
              <a:t>27</a:t>
            </a:r>
            <a:r>
              <a:rPr lang="ja-JP" altLang="en-US" sz="2800" dirty="0" smtClean="0">
                <a:latin typeface="Arial" charset="0"/>
                <a:ea typeface="ＭＳ Ｐゴシック" charset="-128"/>
              </a:rPr>
              <a:t>年</a:t>
            </a:r>
            <a:r>
              <a:rPr lang="en-US" altLang="ja-JP" sz="2800" dirty="0" smtClean="0">
                <a:latin typeface="Arial" charset="0"/>
                <a:ea typeface="ＭＳ Ｐゴシック" charset="-128"/>
              </a:rPr>
              <a:t>4</a:t>
            </a:r>
            <a:r>
              <a:rPr lang="ja-JP" altLang="en-US" sz="2800" dirty="0" smtClean="0">
                <a:latin typeface="Arial" charset="0"/>
                <a:ea typeface="ＭＳ Ｐゴシック" charset="-128"/>
              </a:rPr>
              <a:t>月</a:t>
            </a:r>
            <a:r>
              <a:rPr lang="en-US" altLang="ja-JP" sz="2800" dirty="0" smtClean="0">
                <a:latin typeface="Arial" charset="0"/>
                <a:ea typeface="ＭＳ Ｐゴシック" charset="-128"/>
              </a:rPr>
              <a:t>28</a:t>
            </a:r>
            <a:r>
              <a:rPr lang="ja-JP" altLang="en-US" sz="2800" dirty="0" smtClean="0">
                <a:latin typeface="Arial" charset="0"/>
                <a:ea typeface="ＭＳ Ｐゴシック" charset="-128"/>
              </a:rPr>
              <a:t>日判決</a:t>
            </a:r>
            <a:r>
              <a:rPr lang="en-US" altLang="ja-JP" sz="2800" dirty="0" smtClean="0">
                <a:latin typeface="Arial" charset="0"/>
                <a:ea typeface="ＭＳ Ｐゴシック" charset="-128"/>
              </a:rPr>
              <a:t/>
            </a:r>
            <a:br>
              <a:rPr lang="en-US" altLang="ja-JP" sz="2800" dirty="0" smtClean="0">
                <a:latin typeface="Arial" charset="0"/>
                <a:ea typeface="ＭＳ Ｐゴシック" charset="-128"/>
              </a:rPr>
            </a:br>
            <a:r>
              <a:rPr lang="ja-JP" altLang="en-US" sz="2400" dirty="0">
                <a:latin typeface="Arial" charset="0"/>
                <a:ea typeface="ＭＳ Ｐゴシック" charset="-128"/>
              </a:rPr>
              <a:t>無効</a:t>
            </a:r>
            <a:r>
              <a:rPr lang="ja-JP" altLang="en-US" sz="2400" dirty="0" smtClean="0">
                <a:latin typeface="Arial" charset="0"/>
                <a:ea typeface="ＭＳ Ｐゴシック" charset="-128"/>
              </a:rPr>
              <a:t>審決</a:t>
            </a:r>
            <a:r>
              <a:rPr lang="en-US" altLang="ja-JP" sz="2400" dirty="0" smtClean="0">
                <a:latin typeface="Arial" charset="0"/>
                <a:ea typeface="ＭＳ Ｐゴシック" charset="-128"/>
              </a:rPr>
              <a:t>(</a:t>
            </a:r>
            <a:r>
              <a:rPr lang="ja-JP" altLang="en-US" sz="2400" dirty="0" smtClean="0">
                <a:latin typeface="Arial" charset="0"/>
                <a:ea typeface="ＭＳ Ｐゴシック" charset="-128"/>
              </a:rPr>
              <a:t>維持</a:t>
            </a:r>
            <a:r>
              <a:rPr lang="en-US" altLang="ja-JP" sz="2400" dirty="0" smtClean="0">
                <a:latin typeface="Arial" charset="0"/>
                <a:ea typeface="ＭＳ Ｐゴシック" charset="-128"/>
              </a:rPr>
              <a:t>)</a:t>
            </a:r>
            <a:r>
              <a:rPr lang="ja-JP" altLang="en-US" sz="2400" dirty="0" smtClean="0">
                <a:latin typeface="Arial" charset="0"/>
                <a:ea typeface="ＭＳ Ｐゴシック" charset="-128"/>
              </a:rPr>
              <a:t>に対する審決取消</a:t>
            </a:r>
            <a:r>
              <a:rPr lang="en-US" altLang="ja-JP" sz="2400" dirty="0" smtClean="0">
                <a:latin typeface="Arial" charset="0"/>
                <a:ea typeface="ＭＳ Ｐゴシック" charset="-128"/>
              </a:rPr>
              <a:t/>
            </a:r>
            <a:br>
              <a:rPr lang="en-US" altLang="ja-JP" sz="2400" dirty="0" smtClean="0">
                <a:latin typeface="Arial" charset="0"/>
                <a:ea typeface="ＭＳ Ｐゴシック" charset="-128"/>
              </a:rPr>
            </a:br>
            <a:r>
              <a:rPr lang="ja-JP" altLang="en-US" sz="2400" dirty="0" smtClean="0">
                <a:latin typeface="Arial" charset="0"/>
                <a:ea typeface="ＭＳ Ｐゴシック" charset="-128"/>
              </a:rPr>
              <a:t>記載不備・サポート要件</a:t>
            </a:r>
          </a:p>
        </p:txBody>
      </p:sp>
      <p:sp>
        <p:nvSpPr>
          <p:cNvPr id="3" name="サブタイトル 2"/>
          <p:cNvSpPr>
            <a:spLocks noGrp="1"/>
          </p:cNvSpPr>
          <p:nvPr>
            <p:ph type="subTitle" idx="1"/>
          </p:nvPr>
        </p:nvSpPr>
        <p:spPr>
          <a:xfrm>
            <a:off x="1259632" y="4077072"/>
            <a:ext cx="6656784" cy="1752600"/>
          </a:xfrm>
        </p:spPr>
        <p:txBody>
          <a:bodyPr rtlCol="0">
            <a:normAutofit/>
          </a:bodyPr>
          <a:lstStyle/>
          <a:p>
            <a:pPr fontAlgn="auto">
              <a:spcAft>
                <a:spcPts val="0"/>
              </a:spcAft>
              <a:buFont typeface="Arial" pitchFamily="34" charset="0"/>
              <a:buNone/>
              <a:defRPr/>
            </a:pPr>
            <a:r>
              <a:rPr lang="ja-JP" altLang="en-US" sz="2800" dirty="0" smtClean="0"/>
              <a:t>中村合同特許法律事務所　化学セクション</a:t>
            </a:r>
            <a:endParaRPr lang="en-US" altLang="ja-JP" sz="2800" dirty="0" smtClean="0"/>
          </a:p>
          <a:p>
            <a:pPr fontAlgn="auto">
              <a:spcAft>
                <a:spcPts val="0"/>
              </a:spcAft>
              <a:buFont typeface="Arial" pitchFamily="34" charset="0"/>
              <a:buNone/>
              <a:defRPr/>
            </a:pPr>
            <a:r>
              <a:rPr lang="ja-JP" altLang="en-US" sz="2800" dirty="0" smtClean="0"/>
              <a:t>弁理士　服部　博信</a:t>
            </a:r>
            <a:endParaRPr lang="ja-JP" altLang="en-US" sz="2800" dirty="0"/>
          </a:p>
        </p:txBody>
      </p:sp>
      <p:sp>
        <p:nvSpPr>
          <p:cNvPr id="15364"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D84D72-62D1-4F02-AB78-586AEC163A4E}" type="slidenum">
              <a:rPr lang="ja-JP" altLang="en-US">
                <a:solidFill>
                  <a:schemeClr val="bg1"/>
                </a:solidFill>
              </a:rPr>
              <a:pPr fontAlgn="base">
                <a:spcBef>
                  <a:spcPct val="0"/>
                </a:spcBef>
                <a:spcAft>
                  <a:spcPct val="0"/>
                </a:spcAft>
              </a:pPr>
              <a:t>1</a:t>
            </a:fld>
            <a:endParaRPr lang="ja-JP" altLang="en-US">
              <a:solidFill>
                <a:schemeClr val="bg1"/>
              </a:solidFill>
            </a:endParaRPr>
          </a:p>
        </p:txBody>
      </p:sp>
      <p:sp>
        <p:nvSpPr>
          <p:cNvPr id="2" name="テキスト ボックス 1"/>
          <p:cNvSpPr txBox="1"/>
          <p:nvPr/>
        </p:nvSpPr>
        <p:spPr>
          <a:xfrm>
            <a:off x="7020272" y="548680"/>
            <a:ext cx="1749197" cy="369332"/>
          </a:xfrm>
          <a:prstGeom prst="rect">
            <a:avLst/>
          </a:prstGeom>
          <a:noFill/>
        </p:spPr>
        <p:txBody>
          <a:bodyPr wrap="none" rtlCol="0">
            <a:spAutoFit/>
          </a:bodyPr>
          <a:lstStyle/>
          <a:p>
            <a:r>
              <a:rPr kumimoji="1" lang="ja-JP" altLang="en-US" dirty="0" smtClean="0"/>
              <a:t>２０１５．１０．２６</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知財高裁</a:t>
            </a:r>
            <a:r>
              <a:rPr kumimoji="1" lang="ja-JP" altLang="en-US" sz="3600" dirty="0" smtClean="0"/>
              <a:t>（平成</a:t>
            </a:r>
            <a:r>
              <a:rPr kumimoji="1" lang="en-US" altLang="ja-JP" sz="3600" dirty="0" smtClean="0"/>
              <a:t>25</a:t>
            </a:r>
            <a:r>
              <a:rPr kumimoji="1" lang="ja-JP" altLang="en-US" sz="3600" dirty="0" smtClean="0"/>
              <a:t>年</a:t>
            </a:r>
            <a:r>
              <a:rPr kumimoji="1" lang="en-US" altLang="ja-JP" sz="3600" dirty="0" smtClean="0"/>
              <a:t>(</a:t>
            </a:r>
            <a:r>
              <a:rPr kumimoji="1" lang="ja-JP" altLang="en-US" sz="3600" dirty="0" smtClean="0"/>
              <a:t>行ケ</a:t>
            </a:r>
            <a:r>
              <a:rPr kumimoji="1" lang="en-US" altLang="ja-JP" sz="3600" dirty="0" smtClean="0"/>
              <a:t>)</a:t>
            </a:r>
            <a:r>
              <a:rPr kumimoji="1" lang="ja-JP" altLang="en-US" sz="3600" dirty="0" smtClean="0"/>
              <a:t>第</a:t>
            </a:r>
            <a:r>
              <a:rPr kumimoji="1" lang="en-US" altLang="ja-JP" sz="3600" dirty="0" smtClean="0"/>
              <a:t>10250</a:t>
            </a:r>
            <a:r>
              <a:rPr kumimoji="1" lang="ja-JP" altLang="en-US" sz="3600" dirty="0" smtClean="0"/>
              <a:t>号）</a:t>
            </a:r>
            <a:endParaRPr kumimoji="1" lang="ja-JP" altLang="en-US" dirty="0"/>
          </a:p>
        </p:txBody>
      </p:sp>
      <p:sp>
        <p:nvSpPr>
          <p:cNvPr id="3" name="コンテンツ プレースホルダー 2"/>
          <p:cNvSpPr>
            <a:spLocks noGrp="1"/>
          </p:cNvSpPr>
          <p:nvPr>
            <p:ph idx="1"/>
          </p:nvPr>
        </p:nvSpPr>
        <p:spPr/>
        <p:txBody>
          <a:bodyPr/>
          <a:lstStyle/>
          <a:p>
            <a:pPr marL="1257300" indent="-1257300">
              <a:buNone/>
            </a:pPr>
            <a:r>
              <a:rPr kumimoji="1" lang="ja-JP" altLang="en-US" sz="2800" dirty="0" smtClean="0"/>
              <a:t>理由１　ＰＤＡ／ＢＰＤＡ２成分系ポリイミドの実施可能要件及びサポート</a:t>
            </a:r>
            <a:r>
              <a:rPr lang="ja-JP" altLang="en-US" sz="2800" dirty="0"/>
              <a:t>要件</a:t>
            </a:r>
            <a:r>
              <a:rPr lang="ja-JP" altLang="en-US" sz="2400" dirty="0"/>
              <a:t>　［審決も充足と判断］</a:t>
            </a:r>
            <a:endParaRPr lang="en-US" altLang="ja-JP" sz="2400" dirty="0"/>
          </a:p>
          <a:p>
            <a:pPr marL="1257300" indent="-1257300">
              <a:buNone/>
            </a:pPr>
            <a:endParaRPr kumimoji="1" lang="en-US" altLang="ja-JP" sz="2800" dirty="0" smtClean="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10</a:t>
            </a:fld>
            <a:endParaRPr lang="ja-JP" altLang="en-US"/>
          </a:p>
        </p:txBody>
      </p:sp>
      <p:sp>
        <p:nvSpPr>
          <p:cNvPr id="5" name="正方形/長方形 4"/>
          <p:cNvSpPr/>
          <p:nvPr/>
        </p:nvSpPr>
        <p:spPr>
          <a:xfrm>
            <a:off x="395536" y="3861048"/>
            <a:ext cx="8496944" cy="369332"/>
          </a:xfrm>
          <a:prstGeom prst="rect">
            <a:avLst/>
          </a:prstGeom>
        </p:spPr>
        <p:txBody>
          <a:bodyPr wrap="square">
            <a:spAutoFit/>
          </a:bodyPr>
          <a:lstStyle/>
          <a:p>
            <a:r>
              <a:rPr lang="en-US" altLang="ja-JP" dirty="0"/>
              <a:t>	</a:t>
            </a:r>
            <a:endParaRPr lang="ja-JP" altLang="en-US" dirty="0"/>
          </a:p>
        </p:txBody>
      </p:sp>
      <p:sp>
        <p:nvSpPr>
          <p:cNvPr id="6" name="正方形/長方形 5"/>
          <p:cNvSpPr/>
          <p:nvPr/>
        </p:nvSpPr>
        <p:spPr>
          <a:xfrm>
            <a:off x="395536" y="2610534"/>
            <a:ext cx="8496944" cy="3139321"/>
          </a:xfrm>
          <a:prstGeom prst="rect">
            <a:avLst/>
          </a:prstGeom>
        </p:spPr>
        <p:txBody>
          <a:bodyPr wrap="square">
            <a:spAutoFit/>
          </a:bodyPr>
          <a:lstStyle/>
          <a:p>
            <a:r>
              <a:rPr lang="ja-JP" altLang="en-US" dirty="0" smtClean="0"/>
              <a:t>（ア）熱イミド化（熱的に脱環化脱溶媒させてポリイミドフィルムを得る方法）</a:t>
            </a:r>
            <a:endParaRPr lang="en-US" altLang="ja-JP" dirty="0" smtClean="0"/>
          </a:p>
          <a:p>
            <a:pPr marL="177800"/>
            <a:r>
              <a:rPr lang="ja-JP" altLang="en-US" dirty="0" smtClean="0"/>
              <a:t>熱イミド化により製造したＰＰＤ／ＢＰＤＡの２成分系ポリイミドフィルムの熱膨張係数は、自己支持性フィルムを加熱する際に，</a:t>
            </a:r>
            <a:r>
              <a:rPr lang="ja-JP" altLang="en-US" u="sng" dirty="0" smtClean="0">
                <a:solidFill>
                  <a:srgbClr val="FF0000"/>
                </a:solidFill>
              </a:rPr>
              <a:t>収縮を防止するためにフィルムを固定するか，固定しないかによって</a:t>
            </a:r>
            <a:r>
              <a:rPr lang="ja-JP" altLang="en-US" dirty="0" smtClean="0"/>
              <a:t>，熱膨張係数を２．６～１９．０</a:t>
            </a:r>
            <a:r>
              <a:rPr lang="en-US" altLang="ja-JP" dirty="0" smtClean="0"/>
              <a:t>ppm</a:t>
            </a:r>
            <a:r>
              <a:rPr lang="ja-JP" altLang="en-US" dirty="0" smtClean="0"/>
              <a:t>／℃の範囲で調節できる。</a:t>
            </a:r>
            <a:endParaRPr lang="en-US" altLang="ja-JP" dirty="0" smtClean="0"/>
          </a:p>
          <a:p>
            <a:r>
              <a:rPr lang="ja-JP" altLang="en-US" dirty="0"/>
              <a:t>（イ）化学イミド化（化学的に脱環化し、加熱脱溶媒させてポリイミドフィルムを得る方法）</a:t>
            </a:r>
            <a:endParaRPr lang="en-US" altLang="ja-JP" dirty="0"/>
          </a:p>
          <a:p>
            <a:pPr marL="177800"/>
            <a:r>
              <a:rPr lang="ja-JP" altLang="en-US" dirty="0"/>
              <a:t>化学イミド化によるポリイミドフィルムも，熱イミド化によるものとおおよそ同程度の熱膨張係数を有するものを得ることができる。本件明細書には，化学イミド化によるフィルムは</a:t>
            </a:r>
            <a:r>
              <a:rPr lang="ja-JP" altLang="en-US" u="sng" dirty="0">
                <a:solidFill>
                  <a:srgbClr val="FF0000"/>
                </a:solidFill>
              </a:rPr>
              <a:t>延伸を施すことにより</a:t>
            </a:r>
            <a:r>
              <a:rPr lang="ja-JP" altLang="en-US" dirty="0"/>
              <a:t>熱膨張係数を小さくできることが具体的に記載されている。ＰＰＤ／ＢＰＤＡの２成分系ポリイミドフィルムを，化学イミド化により製造し，ＭＤ及びＴＤに適切な延伸を行うことにより本件発明９の熱膨張係数の範囲とすることは，当業者が実施可能であった</a:t>
            </a:r>
            <a:r>
              <a:rPr lang="ja-JP" altLang="en-US" dirty="0" smtClean="0"/>
              <a:t>。</a:t>
            </a:r>
            <a:endParaRPr lang="ja-JP" altLang="en-US" dirty="0"/>
          </a:p>
        </p:txBody>
      </p:sp>
      <p:sp>
        <p:nvSpPr>
          <p:cNvPr id="7" name="テキスト ボックス 6"/>
          <p:cNvSpPr txBox="1"/>
          <p:nvPr/>
        </p:nvSpPr>
        <p:spPr>
          <a:xfrm>
            <a:off x="395536" y="5949280"/>
            <a:ext cx="7851829"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dirty="0" smtClean="0"/>
              <a:t>熱イミド化、化学イミド化のいずれによっても、熱膨張係数を調節することが可能</a:t>
            </a:r>
            <a:endParaRPr kumimoji="1" lang="en-US" altLang="ja-JP" dirty="0" smtClean="0"/>
          </a:p>
          <a:p>
            <a:r>
              <a:rPr lang="ja-JP" altLang="en-US" dirty="0"/>
              <a:t>　</a:t>
            </a:r>
            <a:r>
              <a:rPr lang="ja-JP" altLang="en-US" dirty="0" smtClean="0"/>
              <a:t>→ 実施可能要件及びサポート要件を満たす</a:t>
            </a:r>
            <a:endParaRPr kumimoji="1" lang="ja-JP" altLang="en-US" dirty="0"/>
          </a:p>
        </p:txBody>
      </p:sp>
      <p:sp>
        <p:nvSpPr>
          <p:cNvPr id="8" name="下矢印 7"/>
          <p:cNvSpPr/>
          <p:nvPr/>
        </p:nvSpPr>
        <p:spPr>
          <a:xfrm>
            <a:off x="3997414" y="5517232"/>
            <a:ext cx="648072" cy="32688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132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知財高裁</a:t>
            </a:r>
            <a:r>
              <a:rPr kumimoji="1" lang="ja-JP" altLang="en-US" sz="3600" dirty="0" smtClean="0"/>
              <a:t>（平成</a:t>
            </a:r>
            <a:r>
              <a:rPr kumimoji="1" lang="en-US" altLang="ja-JP" sz="3600" dirty="0" smtClean="0"/>
              <a:t>25</a:t>
            </a:r>
            <a:r>
              <a:rPr kumimoji="1" lang="ja-JP" altLang="en-US" sz="3600" dirty="0" smtClean="0"/>
              <a:t>年</a:t>
            </a:r>
            <a:r>
              <a:rPr kumimoji="1" lang="en-US" altLang="ja-JP" sz="3600" dirty="0" smtClean="0"/>
              <a:t>(</a:t>
            </a:r>
            <a:r>
              <a:rPr kumimoji="1" lang="ja-JP" altLang="en-US" sz="3600" dirty="0" smtClean="0"/>
              <a:t>行ケ</a:t>
            </a:r>
            <a:r>
              <a:rPr kumimoji="1" lang="en-US" altLang="ja-JP" sz="3600" dirty="0" smtClean="0"/>
              <a:t>)</a:t>
            </a:r>
            <a:r>
              <a:rPr kumimoji="1" lang="ja-JP" altLang="en-US" sz="3600" dirty="0" smtClean="0"/>
              <a:t>第</a:t>
            </a:r>
            <a:r>
              <a:rPr kumimoji="1" lang="en-US" altLang="ja-JP" sz="3600" dirty="0" smtClean="0"/>
              <a:t>10250</a:t>
            </a:r>
            <a:r>
              <a:rPr kumimoji="1" lang="ja-JP" altLang="en-US" sz="3600" dirty="0" smtClean="0"/>
              <a:t>号）</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11</a:t>
            </a:fld>
            <a:endParaRPr lang="ja-JP" altLang="en-US"/>
          </a:p>
        </p:txBody>
      </p:sp>
      <p:sp>
        <p:nvSpPr>
          <p:cNvPr id="5" name="正方形/長方形 4"/>
          <p:cNvSpPr/>
          <p:nvPr/>
        </p:nvSpPr>
        <p:spPr>
          <a:xfrm>
            <a:off x="323528" y="2132856"/>
            <a:ext cx="8568952" cy="923330"/>
          </a:xfrm>
          <a:prstGeom prst="rect">
            <a:avLst/>
          </a:prstGeom>
        </p:spPr>
        <p:txBody>
          <a:bodyPr wrap="square">
            <a:spAutoFit/>
          </a:bodyPr>
          <a:lstStyle/>
          <a:p>
            <a:r>
              <a:rPr lang="ja-JP" altLang="en-US" u="sng" dirty="0" smtClean="0">
                <a:solidFill>
                  <a:srgbClr val="FF0000"/>
                </a:solidFill>
              </a:rPr>
              <a:t>延伸後</a:t>
            </a:r>
            <a:r>
              <a:rPr lang="ja-JP" altLang="en-US" u="sng" dirty="0">
                <a:solidFill>
                  <a:srgbClr val="FF0000"/>
                </a:solidFill>
              </a:rPr>
              <a:t>のＭＤとＴＤの熱膨張係数を平均した値は，</a:t>
            </a:r>
            <a:r>
              <a:rPr lang="ja-JP" altLang="en-US" u="sng" dirty="0" smtClean="0">
                <a:solidFill>
                  <a:srgbClr val="FF0000"/>
                </a:solidFill>
              </a:rPr>
              <a:t>延伸前</a:t>
            </a:r>
            <a:r>
              <a:rPr lang="ja-JP" altLang="en-US" u="sng" dirty="0">
                <a:solidFill>
                  <a:srgbClr val="FF0000"/>
                </a:solidFill>
              </a:rPr>
              <a:t>の熱膨張係数の平均値とほとんど変わらない</a:t>
            </a:r>
            <a:r>
              <a:rPr lang="ja-JP" altLang="en-US" dirty="0"/>
              <a:t>から，本件発明９の</a:t>
            </a:r>
            <a:r>
              <a:rPr lang="ja-JP" altLang="en-US" dirty="0" smtClean="0"/>
              <a:t>規定</a:t>
            </a:r>
            <a:r>
              <a:rPr lang="ja-JP" altLang="en-US" dirty="0"/>
              <a:t>する熱膨張係数の範囲とするためには，延伸をしない状態の</a:t>
            </a:r>
            <a:r>
              <a:rPr lang="ja-JP" altLang="en-US" dirty="0" smtClean="0"/>
              <a:t>熱膨張係数</a:t>
            </a:r>
            <a:r>
              <a:rPr lang="ja-JP" altLang="en-US" dirty="0"/>
              <a:t>が，６．５</a:t>
            </a:r>
            <a:r>
              <a:rPr lang="en-US" altLang="ja-JP" dirty="0"/>
              <a:t>ppm</a:t>
            </a:r>
            <a:r>
              <a:rPr lang="ja-JP" altLang="en-US" dirty="0"/>
              <a:t>／℃～１３．５</a:t>
            </a:r>
            <a:r>
              <a:rPr lang="en-US" altLang="ja-JP" dirty="0"/>
              <a:t>ppm</a:t>
            </a:r>
            <a:r>
              <a:rPr lang="ja-JP" altLang="en-US" dirty="0"/>
              <a:t>／℃の間となる必要が</a:t>
            </a:r>
            <a:r>
              <a:rPr lang="ja-JP" altLang="en-US" dirty="0" smtClean="0"/>
              <a:t>ある。</a:t>
            </a:r>
            <a:endParaRPr lang="ja-JP" altLang="en-US" dirty="0"/>
          </a:p>
        </p:txBody>
      </p:sp>
      <p:sp>
        <p:nvSpPr>
          <p:cNvPr id="6" name="正方形/長方形 5"/>
          <p:cNvSpPr/>
          <p:nvPr/>
        </p:nvSpPr>
        <p:spPr>
          <a:xfrm>
            <a:off x="428452" y="3717032"/>
            <a:ext cx="8496944" cy="2400657"/>
          </a:xfrm>
          <a:prstGeom prst="rect">
            <a:avLst/>
          </a:prstGeom>
        </p:spPr>
        <p:txBody>
          <a:bodyPr wrap="square">
            <a:spAutoFit/>
          </a:bodyPr>
          <a:lstStyle/>
          <a:p>
            <a:r>
              <a:rPr lang="ja-JP" altLang="en-US" dirty="0"/>
              <a:t>延伸操作は，一軸延伸だけでなく，二軸同時延伸のように，ＭＤとＴＤを同時に延伸する場合もあり，一軸延伸以外の延伸操作を行った場合においても，原告が主張するようにＭＤとＴＤの熱膨張係数を平均した値が，</a:t>
            </a:r>
            <a:r>
              <a:rPr lang="ja-JP" altLang="en-US" u="sng" dirty="0">
                <a:solidFill>
                  <a:srgbClr val="FF0000"/>
                </a:solidFill>
              </a:rPr>
              <a:t>延伸前後でほとんど変わらないとする根拠を見出すことはできない</a:t>
            </a:r>
            <a:r>
              <a:rPr lang="ja-JP" altLang="en-US" dirty="0" smtClean="0"/>
              <a:t>。</a:t>
            </a:r>
            <a:endParaRPr lang="en-US" altLang="ja-JP" dirty="0" smtClean="0"/>
          </a:p>
          <a:p>
            <a:r>
              <a:rPr lang="ja-JP" altLang="en-US" dirty="0" smtClean="0"/>
              <a:t>証拠</a:t>
            </a:r>
            <a:r>
              <a:rPr lang="ja-JP" altLang="en-US" dirty="0"/>
              <a:t>（甲７の図４）によれば，ＰＰＤ／ＢＰＤＡについて，延伸倍率が大きくなるとＭＤとＴＤの熱膨張係数の平均値も大きくなっており，</a:t>
            </a:r>
            <a:r>
              <a:rPr lang="ja-JP" altLang="en-US" u="sng" dirty="0">
                <a:solidFill>
                  <a:srgbClr val="FF0000"/>
                </a:solidFill>
              </a:rPr>
              <a:t>延伸前後で平均値が異なる</a:t>
            </a:r>
            <a:r>
              <a:rPr lang="ja-JP" altLang="en-US" dirty="0"/>
              <a:t>ことが</a:t>
            </a:r>
            <a:r>
              <a:rPr lang="ja-JP" altLang="en-US" dirty="0" smtClean="0"/>
              <a:t>認められ，</a:t>
            </a:r>
            <a:r>
              <a:rPr lang="ja-JP" altLang="en-US" dirty="0"/>
              <a:t>延伸条件によって，ＭＤとＴＤの熱膨張係数の平均値は変化する可能性が</a:t>
            </a:r>
            <a:r>
              <a:rPr lang="ja-JP" altLang="en-US" dirty="0" smtClean="0"/>
              <a:t>ある。</a:t>
            </a:r>
            <a:endParaRPr lang="en-US" altLang="ja-JP" dirty="0" smtClean="0"/>
          </a:p>
          <a:p>
            <a:r>
              <a:rPr lang="ja-JP" altLang="en-US" sz="2400" dirty="0" smtClean="0">
                <a:solidFill>
                  <a:srgbClr val="FF0000"/>
                </a:solidFill>
              </a:rPr>
              <a:t>→</a:t>
            </a:r>
            <a:r>
              <a:rPr lang="ja-JP" altLang="en-US" dirty="0" smtClean="0"/>
              <a:t>原告の</a:t>
            </a:r>
            <a:r>
              <a:rPr lang="ja-JP" altLang="en-US" dirty="0"/>
              <a:t>上記主張は採用することができない。</a:t>
            </a:r>
          </a:p>
        </p:txBody>
      </p:sp>
      <p:sp>
        <p:nvSpPr>
          <p:cNvPr id="8" name="角丸四角形 7"/>
          <p:cNvSpPr/>
          <p:nvPr/>
        </p:nvSpPr>
        <p:spPr>
          <a:xfrm>
            <a:off x="428452" y="1700808"/>
            <a:ext cx="176728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原告主張１</a:t>
            </a:r>
            <a:endParaRPr kumimoji="1" lang="ja-JP" altLang="en-US" sz="2400" dirty="0"/>
          </a:p>
        </p:txBody>
      </p:sp>
      <p:sp>
        <p:nvSpPr>
          <p:cNvPr id="9" name="角丸四角形 8"/>
          <p:cNvSpPr/>
          <p:nvPr/>
        </p:nvSpPr>
        <p:spPr>
          <a:xfrm>
            <a:off x="428452" y="3200128"/>
            <a:ext cx="1767284" cy="43204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dirty="0" smtClean="0"/>
              <a:t>裁判所判断</a:t>
            </a:r>
            <a:endParaRPr kumimoji="1" lang="ja-JP" altLang="en-US" sz="2400" dirty="0"/>
          </a:p>
        </p:txBody>
      </p:sp>
    </p:spTree>
    <p:extLst>
      <p:ext uri="{BB962C8B-B14F-4D97-AF65-F5344CB8AC3E}">
        <p14:creationId xmlns:p14="http://schemas.microsoft.com/office/powerpoint/2010/main" val="4289926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知財高裁</a:t>
            </a:r>
            <a:r>
              <a:rPr kumimoji="1" lang="ja-JP" altLang="en-US" sz="3600" dirty="0" smtClean="0"/>
              <a:t>（平成</a:t>
            </a:r>
            <a:r>
              <a:rPr kumimoji="1" lang="en-US" altLang="ja-JP" sz="3600" dirty="0" smtClean="0"/>
              <a:t>25</a:t>
            </a:r>
            <a:r>
              <a:rPr kumimoji="1" lang="ja-JP" altLang="en-US" sz="3600" dirty="0" smtClean="0"/>
              <a:t>年</a:t>
            </a:r>
            <a:r>
              <a:rPr kumimoji="1" lang="en-US" altLang="ja-JP" sz="3600" dirty="0" smtClean="0"/>
              <a:t>(</a:t>
            </a:r>
            <a:r>
              <a:rPr kumimoji="1" lang="ja-JP" altLang="en-US" sz="3600" dirty="0" smtClean="0"/>
              <a:t>行ケ</a:t>
            </a:r>
            <a:r>
              <a:rPr kumimoji="1" lang="en-US" altLang="ja-JP" sz="3600" dirty="0" smtClean="0"/>
              <a:t>)</a:t>
            </a:r>
            <a:r>
              <a:rPr kumimoji="1" lang="ja-JP" altLang="en-US" sz="3600" dirty="0" smtClean="0"/>
              <a:t>第</a:t>
            </a:r>
            <a:r>
              <a:rPr kumimoji="1" lang="en-US" altLang="ja-JP" sz="3600" dirty="0" smtClean="0"/>
              <a:t>10250</a:t>
            </a:r>
            <a:r>
              <a:rPr kumimoji="1" lang="ja-JP" altLang="en-US" sz="3600" dirty="0" smtClean="0"/>
              <a:t>号）</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12</a:t>
            </a:fld>
            <a:endParaRPr lang="ja-JP" altLang="en-US"/>
          </a:p>
        </p:txBody>
      </p:sp>
      <p:sp>
        <p:nvSpPr>
          <p:cNvPr id="5" name="正方形/長方形 4"/>
          <p:cNvSpPr/>
          <p:nvPr/>
        </p:nvSpPr>
        <p:spPr>
          <a:xfrm>
            <a:off x="428452" y="2095688"/>
            <a:ext cx="8568952" cy="1477328"/>
          </a:xfrm>
          <a:prstGeom prst="rect">
            <a:avLst/>
          </a:prstGeom>
        </p:spPr>
        <p:txBody>
          <a:bodyPr wrap="square">
            <a:spAutoFit/>
          </a:bodyPr>
          <a:lstStyle/>
          <a:p>
            <a:r>
              <a:rPr lang="ja-JP" altLang="en-US" dirty="0" smtClean="0"/>
              <a:t>本件発明</a:t>
            </a:r>
            <a:r>
              <a:rPr lang="ja-JP" altLang="en-US" dirty="0"/>
              <a:t>９は，熱膨張係数に関して，フィルムの機械搬送方向（ＭＤ）と</a:t>
            </a:r>
            <a:r>
              <a:rPr lang="ja-JP" altLang="en-US" dirty="0" smtClean="0"/>
              <a:t>幅方向</a:t>
            </a:r>
            <a:r>
              <a:rPr lang="ja-JP" altLang="en-US" dirty="0"/>
              <a:t>（ＴＤ）が規定されているため，</a:t>
            </a:r>
            <a:r>
              <a:rPr lang="ja-JP" altLang="en-US" u="sng" dirty="0">
                <a:solidFill>
                  <a:srgbClr val="FF0000"/>
                </a:solidFill>
              </a:rPr>
              <a:t>工業的な連続製膜条件を前提</a:t>
            </a:r>
            <a:r>
              <a:rPr lang="ja-JP" altLang="en-US" dirty="0" smtClean="0"/>
              <a:t>として</a:t>
            </a:r>
            <a:r>
              <a:rPr lang="ja-JP" altLang="en-US" dirty="0"/>
              <a:t>いて，加熱時の収縮を防止するために固定して熱イミド化を</a:t>
            </a:r>
            <a:r>
              <a:rPr lang="ja-JP" altLang="en-US" dirty="0" smtClean="0"/>
              <a:t>行うもの</a:t>
            </a:r>
            <a:r>
              <a:rPr lang="ja-JP" altLang="en-US" dirty="0"/>
              <a:t>であり，延伸の際の張力を緩める</a:t>
            </a:r>
            <a:r>
              <a:rPr lang="en-US" altLang="ja-JP" dirty="0"/>
              <a:t>Free </a:t>
            </a:r>
            <a:r>
              <a:rPr lang="ja-JP" altLang="en-US" dirty="0" err="1"/>
              <a:t>のような</a:t>
            </a:r>
            <a:r>
              <a:rPr lang="ja-JP" altLang="en-US" dirty="0"/>
              <a:t>条件設定は</a:t>
            </a:r>
            <a:r>
              <a:rPr lang="ja-JP" altLang="en-US" dirty="0" smtClean="0"/>
              <a:t>行わない　　  加熱</a:t>
            </a:r>
            <a:r>
              <a:rPr lang="ja-JP" altLang="en-US" dirty="0"/>
              <a:t>時に固定化した</a:t>
            </a:r>
            <a:r>
              <a:rPr lang="en-US" altLang="ja-JP" dirty="0" err="1"/>
              <a:t>Bifix</a:t>
            </a:r>
            <a:r>
              <a:rPr lang="en-US" altLang="ja-JP" dirty="0"/>
              <a:t> </a:t>
            </a:r>
            <a:r>
              <a:rPr lang="ja-JP" altLang="en-US" dirty="0"/>
              <a:t>条件の数値である２．６</a:t>
            </a:r>
            <a:r>
              <a:rPr lang="en-US" altLang="ja-JP" dirty="0"/>
              <a:t>ppm</a:t>
            </a:r>
            <a:r>
              <a:rPr lang="ja-JP" altLang="en-US" dirty="0"/>
              <a:t>／℃</a:t>
            </a:r>
            <a:r>
              <a:rPr lang="ja-JP" altLang="en-US" dirty="0" smtClean="0"/>
              <a:t>が</a:t>
            </a:r>
            <a:r>
              <a:rPr lang="en-US" altLang="ja-JP" dirty="0" smtClean="0"/>
              <a:t/>
            </a:r>
            <a:br>
              <a:rPr lang="en-US" altLang="ja-JP" dirty="0" smtClean="0"/>
            </a:br>
            <a:r>
              <a:rPr lang="ja-JP" altLang="en-US" dirty="0" smtClean="0"/>
              <a:t>　　　　　　　　　　　　　　 ＰＰＤ</a:t>
            </a:r>
            <a:r>
              <a:rPr lang="ja-JP" altLang="en-US" dirty="0"/>
              <a:t>／ＢＰＤＡの場合の数値で</a:t>
            </a:r>
            <a:r>
              <a:rPr lang="ja-JP" altLang="en-US" dirty="0" smtClean="0"/>
              <a:t>ある</a:t>
            </a:r>
            <a:endParaRPr lang="en-US" altLang="ja-JP" dirty="0" smtClean="0"/>
          </a:p>
        </p:txBody>
      </p:sp>
      <p:sp>
        <p:nvSpPr>
          <p:cNvPr id="7" name="角丸四角形 6"/>
          <p:cNvSpPr/>
          <p:nvPr/>
        </p:nvSpPr>
        <p:spPr>
          <a:xfrm>
            <a:off x="428452" y="1700808"/>
            <a:ext cx="176728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原告主張２</a:t>
            </a:r>
            <a:endParaRPr kumimoji="1" lang="ja-JP" altLang="en-US" sz="2400" dirty="0"/>
          </a:p>
        </p:txBody>
      </p:sp>
      <p:sp>
        <p:nvSpPr>
          <p:cNvPr id="8" name="角丸四角形 7"/>
          <p:cNvSpPr/>
          <p:nvPr/>
        </p:nvSpPr>
        <p:spPr>
          <a:xfrm>
            <a:off x="428452" y="3573016"/>
            <a:ext cx="1767284" cy="43204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dirty="0" smtClean="0"/>
              <a:t>裁判所判断</a:t>
            </a:r>
            <a:endParaRPr kumimoji="1" lang="ja-JP" altLang="en-US" sz="2400" dirty="0"/>
          </a:p>
        </p:txBody>
      </p:sp>
      <p:sp>
        <p:nvSpPr>
          <p:cNvPr id="9" name="左右矢印 8"/>
          <p:cNvSpPr/>
          <p:nvPr/>
        </p:nvSpPr>
        <p:spPr>
          <a:xfrm>
            <a:off x="2280444" y="3100376"/>
            <a:ext cx="360040" cy="216024"/>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10" name="正方形/長方形 9"/>
          <p:cNvSpPr/>
          <p:nvPr/>
        </p:nvSpPr>
        <p:spPr>
          <a:xfrm>
            <a:off x="418952" y="4073872"/>
            <a:ext cx="8578452" cy="2677656"/>
          </a:xfrm>
          <a:prstGeom prst="rect">
            <a:avLst/>
          </a:prstGeom>
        </p:spPr>
        <p:txBody>
          <a:bodyPr wrap="square">
            <a:spAutoFit/>
          </a:bodyPr>
          <a:lstStyle/>
          <a:p>
            <a:r>
              <a:rPr lang="ja-JP" altLang="en-US" dirty="0" smtClean="0"/>
              <a:t>本件明細書には、本件</a:t>
            </a:r>
            <a:r>
              <a:rPr lang="ja-JP" altLang="en-US" dirty="0"/>
              <a:t>発明９において</a:t>
            </a:r>
            <a:r>
              <a:rPr lang="ja-JP" altLang="en-US" u="sng" dirty="0">
                <a:solidFill>
                  <a:srgbClr val="FF0000"/>
                </a:solidFill>
              </a:rPr>
              <a:t>「工業的な連続製膜条件」を行うとの特定は</a:t>
            </a:r>
            <a:r>
              <a:rPr lang="ja-JP" altLang="en-US" u="sng" dirty="0" smtClean="0">
                <a:solidFill>
                  <a:srgbClr val="FF0000"/>
                </a:solidFill>
              </a:rPr>
              <a:t>ない</a:t>
            </a:r>
            <a:endParaRPr lang="en-US" altLang="ja-JP" dirty="0" smtClean="0"/>
          </a:p>
          <a:p>
            <a:r>
              <a:rPr lang="ja-JP" altLang="en-US" dirty="0" smtClean="0"/>
              <a:t>本件</a:t>
            </a:r>
            <a:r>
              <a:rPr lang="ja-JP" altLang="en-US" dirty="0"/>
              <a:t>発明９において「フィルム機械搬送方向（ＭＤ）」，「幅方向（ＴＤ）」との特定はあるものの</a:t>
            </a:r>
            <a:r>
              <a:rPr lang="ja-JP" altLang="en-US" dirty="0" smtClean="0"/>
              <a:t>，</a:t>
            </a:r>
            <a:r>
              <a:rPr lang="ja-JP" altLang="en-US" u="sng" dirty="0" smtClean="0">
                <a:solidFill>
                  <a:srgbClr val="FF0000"/>
                </a:solidFill>
              </a:rPr>
              <a:t>実施例１は，連続製</a:t>
            </a:r>
            <a:r>
              <a:rPr lang="ja-JP" altLang="en-US" u="sng" dirty="0">
                <a:solidFill>
                  <a:srgbClr val="FF0000"/>
                </a:solidFill>
              </a:rPr>
              <a:t>膜条件で製造していない</a:t>
            </a:r>
            <a:r>
              <a:rPr lang="ja-JP" altLang="en-US" dirty="0"/>
              <a:t>こと等からみても，ポリイミドフィルムの技術分野において，「フィルム機械搬送方向（ＭＤ）」，「幅方向（ＴＤ）」と特定したからといって，これによって製造されるフィルムが，直ちに「工業的な連続製膜条件」で製造されたものに限られると解することはできない。</a:t>
            </a:r>
          </a:p>
          <a:p>
            <a:r>
              <a:rPr lang="ja-JP" altLang="en-US" dirty="0" smtClean="0"/>
              <a:t>ポリイミドフィルム</a:t>
            </a:r>
            <a:r>
              <a:rPr lang="ja-JP" altLang="en-US" dirty="0"/>
              <a:t>を製造するに当たり，必ずしも延伸の際の張力を緩める「</a:t>
            </a:r>
            <a:r>
              <a:rPr lang="en-US" altLang="ja-JP" dirty="0"/>
              <a:t>Free</a:t>
            </a:r>
            <a:r>
              <a:rPr lang="ja-JP" altLang="en-US" dirty="0"/>
              <a:t>」のような条件設定は行わないということはできない。</a:t>
            </a:r>
          </a:p>
          <a:p>
            <a:r>
              <a:rPr lang="ja-JP" altLang="en-US" sz="2400" dirty="0">
                <a:solidFill>
                  <a:srgbClr val="FF0000"/>
                </a:solidFill>
              </a:rPr>
              <a:t>→</a:t>
            </a:r>
            <a:r>
              <a:rPr lang="ja-JP" altLang="en-US" dirty="0" smtClean="0"/>
              <a:t>原告</a:t>
            </a:r>
            <a:r>
              <a:rPr lang="ja-JP" altLang="en-US" dirty="0"/>
              <a:t>の上記主張は採用することができない。</a:t>
            </a:r>
          </a:p>
        </p:txBody>
      </p:sp>
    </p:spTree>
    <p:extLst>
      <p:ext uri="{BB962C8B-B14F-4D97-AF65-F5344CB8AC3E}">
        <p14:creationId xmlns:p14="http://schemas.microsoft.com/office/powerpoint/2010/main" val="1814540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知財高裁</a:t>
            </a:r>
            <a:r>
              <a:rPr kumimoji="1" lang="ja-JP" altLang="en-US" sz="3600" dirty="0" smtClean="0"/>
              <a:t>（平成</a:t>
            </a:r>
            <a:r>
              <a:rPr kumimoji="1" lang="en-US" altLang="ja-JP" sz="3600" dirty="0" smtClean="0"/>
              <a:t>25</a:t>
            </a:r>
            <a:r>
              <a:rPr kumimoji="1" lang="ja-JP" altLang="en-US" sz="3600" dirty="0" smtClean="0"/>
              <a:t>年</a:t>
            </a:r>
            <a:r>
              <a:rPr kumimoji="1" lang="en-US" altLang="ja-JP" sz="3600" dirty="0" smtClean="0"/>
              <a:t>(</a:t>
            </a:r>
            <a:r>
              <a:rPr kumimoji="1" lang="ja-JP" altLang="en-US" sz="3600" dirty="0" smtClean="0"/>
              <a:t>行ケ</a:t>
            </a:r>
            <a:r>
              <a:rPr kumimoji="1" lang="en-US" altLang="ja-JP" sz="3600" dirty="0" smtClean="0"/>
              <a:t>)</a:t>
            </a:r>
            <a:r>
              <a:rPr kumimoji="1" lang="ja-JP" altLang="en-US" sz="3600" dirty="0" smtClean="0"/>
              <a:t>第</a:t>
            </a:r>
            <a:r>
              <a:rPr kumimoji="1" lang="en-US" altLang="ja-JP" sz="3600" dirty="0" smtClean="0"/>
              <a:t>10250</a:t>
            </a:r>
            <a:r>
              <a:rPr kumimoji="1" lang="ja-JP" altLang="en-US" sz="3600" dirty="0" smtClean="0"/>
              <a:t>号）</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13</a:t>
            </a:fld>
            <a:endParaRPr lang="ja-JP" altLang="en-US"/>
          </a:p>
        </p:txBody>
      </p:sp>
      <p:sp>
        <p:nvSpPr>
          <p:cNvPr id="7" name="角丸四角形 6"/>
          <p:cNvSpPr/>
          <p:nvPr/>
        </p:nvSpPr>
        <p:spPr>
          <a:xfrm>
            <a:off x="428452" y="1700808"/>
            <a:ext cx="176728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原告主張３</a:t>
            </a:r>
            <a:endParaRPr kumimoji="1" lang="ja-JP" altLang="en-US" sz="2400" dirty="0"/>
          </a:p>
        </p:txBody>
      </p:sp>
      <p:sp>
        <p:nvSpPr>
          <p:cNvPr id="8" name="角丸四角形 7"/>
          <p:cNvSpPr/>
          <p:nvPr/>
        </p:nvSpPr>
        <p:spPr>
          <a:xfrm>
            <a:off x="428452" y="3573016"/>
            <a:ext cx="1767284" cy="43204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dirty="0" smtClean="0"/>
              <a:t>裁判所判断</a:t>
            </a:r>
            <a:endParaRPr kumimoji="1" lang="ja-JP" altLang="en-US" sz="2400" dirty="0"/>
          </a:p>
        </p:txBody>
      </p:sp>
      <p:sp>
        <p:nvSpPr>
          <p:cNvPr id="3" name="正方形/長方形 2"/>
          <p:cNvSpPr/>
          <p:nvPr/>
        </p:nvSpPr>
        <p:spPr>
          <a:xfrm>
            <a:off x="428452" y="2250738"/>
            <a:ext cx="8175996" cy="1200329"/>
          </a:xfrm>
          <a:prstGeom prst="rect">
            <a:avLst/>
          </a:prstGeom>
        </p:spPr>
        <p:txBody>
          <a:bodyPr wrap="square">
            <a:spAutoFit/>
          </a:bodyPr>
          <a:lstStyle/>
          <a:p>
            <a:r>
              <a:rPr lang="ja-JP" altLang="en-US" dirty="0" smtClean="0"/>
              <a:t>ＰＰＤ</a:t>
            </a:r>
            <a:r>
              <a:rPr lang="ja-JP" altLang="en-US" dirty="0"/>
              <a:t>／ＢＰＤＡの２成分系フィルムの熱膨張係数として１０～２０</a:t>
            </a:r>
            <a:r>
              <a:rPr lang="en-US" altLang="ja-JP" dirty="0"/>
              <a:t>ppm</a:t>
            </a:r>
            <a:r>
              <a:rPr lang="ja-JP" altLang="en-US" dirty="0"/>
              <a:t>／℃を実現できることが技術常識である</a:t>
            </a:r>
            <a:r>
              <a:rPr lang="ja-JP" altLang="en-US" dirty="0" smtClean="0"/>
              <a:t>ことを示す証拠に記載された熱イミド化法は、本件特許</a:t>
            </a:r>
            <a:r>
              <a:rPr lang="ja-JP" altLang="en-US" dirty="0"/>
              <a:t>出願に記載されない</a:t>
            </a:r>
            <a:r>
              <a:rPr lang="ja-JP" altLang="en-US" u="sng" dirty="0">
                <a:solidFill>
                  <a:srgbClr val="FF0000"/>
                </a:solidFill>
              </a:rPr>
              <a:t>多くのノウハウを必要</a:t>
            </a:r>
            <a:r>
              <a:rPr lang="ja-JP" altLang="en-US" dirty="0"/>
              <a:t>とするから，原告の販売製品及び特許出願における熱膨張係数を，本件優先日当時の技術常識の根拠とすることは</a:t>
            </a:r>
            <a:r>
              <a:rPr lang="ja-JP" altLang="en-US" dirty="0" smtClean="0"/>
              <a:t>できない。</a:t>
            </a:r>
            <a:endParaRPr lang="ja-JP" altLang="en-US" dirty="0"/>
          </a:p>
        </p:txBody>
      </p:sp>
      <p:sp>
        <p:nvSpPr>
          <p:cNvPr id="5" name="正方形/長方形 4"/>
          <p:cNvSpPr/>
          <p:nvPr/>
        </p:nvSpPr>
        <p:spPr>
          <a:xfrm>
            <a:off x="437456" y="4053106"/>
            <a:ext cx="8175996" cy="2123658"/>
          </a:xfrm>
          <a:prstGeom prst="rect">
            <a:avLst/>
          </a:prstGeom>
        </p:spPr>
        <p:txBody>
          <a:bodyPr wrap="square">
            <a:spAutoFit/>
          </a:bodyPr>
          <a:lstStyle/>
          <a:p>
            <a:r>
              <a:rPr lang="ja-JP" altLang="en-US" dirty="0" smtClean="0"/>
              <a:t>本件特許出願に記載されない多く</a:t>
            </a:r>
            <a:r>
              <a:rPr lang="ja-JP" altLang="en-US" dirty="0"/>
              <a:t>のノウハウを必要とすると主張するのみで，その</a:t>
            </a:r>
            <a:r>
              <a:rPr lang="ja-JP" altLang="en-US" u="sng" dirty="0">
                <a:solidFill>
                  <a:srgbClr val="FF0000"/>
                </a:solidFill>
              </a:rPr>
              <a:t>具体的な内容について何らの</a:t>
            </a:r>
            <a:r>
              <a:rPr lang="ja-JP" altLang="en-US" u="sng" dirty="0" smtClean="0">
                <a:solidFill>
                  <a:srgbClr val="FF0000"/>
                </a:solidFill>
              </a:rPr>
              <a:t>主張</a:t>
            </a:r>
            <a:r>
              <a:rPr lang="ja-JP" altLang="en-US" u="sng" dirty="0">
                <a:solidFill>
                  <a:srgbClr val="FF0000"/>
                </a:solidFill>
              </a:rPr>
              <a:t>立証もしない</a:t>
            </a:r>
            <a:r>
              <a:rPr lang="ja-JP" altLang="en-US" dirty="0" smtClean="0"/>
              <a:t>。</a:t>
            </a:r>
            <a:endParaRPr lang="en-US" altLang="ja-JP" dirty="0" smtClean="0"/>
          </a:p>
          <a:p>
            <a:r>
              <a:rPr lang="ja-JP" altLang="en-US" dirty="0" smtClean="0"/>
              <a:t>証拠となった甲</a:t>
            </a:r>
            <a:r>
              <a:rPr lang="ja-JP" altLang="en-US" dirty="0"/>
              <a:t>２６～２９，３１の各公報には，熱膨張係数が１０～２０</a:t>
            </a:r>
            <a:r>
              <a:rPr lang="en-US" altLang="ja-JP" dirty="0"/>
              <a:t>ppm</a:t>
            </a:r>
            <a:r>
              <a:rPr lang="ja-JP" altLang="en-US" dirty="0"/>
              <a:t>／℃である</a:t>
            </a:r>
            <a:r>
              <a:rPr lang="ja-JP" altLang="en-US" dirty="0" smtClean="0"/>
              <a:t>ポリイミドフィルム</a:t>
            </a:r>
            <a:r>
              <a:rPr lang="ja-JP" altLang="en-US" dirty="0"/>
              <a:t>を製造するための</a:t>
            </a:r>
            <a:r>
              <a:rPr lang="ja-JP" altLang="en-US" u="sng" dirty="0">
                <a:solidFill>
                  <a:srgbClr val="FF0000"/>
                </a:solidFill>
              </a:rPr>
              <a:t>詳細な製造条件が記載されている</a:t>
            </a:r>
            <a:r>
              <a:rPr lang="ja-JP" altLang="en-US" dirty="0"/>
              <a:t>から，これら公報の記載内容を本件優先日当時の技術常識とすることについて問題があるとすることはできない。</a:t>
            </a:r>
          </a:p>
          <a:p>
            <a:r>
              <a:rPr lang="ja-JP" altLang="en-US" sz="2400" dirty="0">
                <a:solidFill>
                  <a:srgbClr val="FF0000"/>
                </a:solidFill>
              </a:rPr>
              <a:t>→</a:t>
            </a:r>
            <a:r>
              <a:rPr lang="ja-JP" altLang="en-US" dirty="0" smtClean="0"/>
              <a:t>原告</a:t>
            </a:r>
            <a:r>
              <a:rPr lang="ja-JP" altLang="en-US" dirty="0"/>
              <a:t>の上記主張は採用することができない。</a:t>
            </a:r>
          </a:p>
        </p:txBody>
      </p:sp>
    </p:spTree>
    <p:extLst>
      <p:ext uri="{BB962C8B-B14F-4D97-AF65-F5344CB8AC3E}">
        <p14:creationId xmlns:p14="http://schemas.microsoft.com/office/powerpoint/2010/main" val="3918950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知財高裁</a:t>
            </a:r>
            <a:r>
              <a:rPr kumimoji="1" lang="ja-JP" altLang="en-US" sz="3600" dirty="0" smtClean="0"/>
              <a:t>（平成</a:t>
            </a:r>
            <a:r>
              <a:rPr kumimoji="1" lang="en-US" altLang="ja-JP" sz="3600" dirty="0" smtClean="0"/>
              <a:t>25</a:t>
            </a:r>
            <a:r>
              <a:rPr kumimoji="1" lang="ja-JP" altLang="en-US" sz="3600" dirty="0" smtClean="0"/>
              <a:t>年</a:t>
            </a:r>
            <a:r>
              <a:rPr kumimoji="1" lang="en-US" altLang="ja-JP" sz="3600" dirty="0" smtClean="0"/>
              <a:t>(</a:t>
            </a:r>
            <a:r>
              <a:rPr kumimoji="1" lang="ja-JP" altLang="en-US" sz="3600" dirty="0" smtClean="0"/>
              <a:t>行ケ</a:t>
            </a:r>
            <a:r>
              <a:rPr kumimoji="1" lang="en-US" altLang="ja-JP" sz="3600" dirty="0" smtClean="0"/>
              <a:t>)</a:t>
            </a:r>
            <a:r>
              <a:rPr kumimoji="1" lang="ja-JP" altLang="en-US" sz="3600" dirty="0" smtClean="0"/>
              <a:t>第</a:t>
            </a:r>
            <a:r>
              <a:rPr kumimoji="1" lang="en-US" altLang="ja-JP" sz="3600" dirty="0" smtClean="0"/>
              <a:t>10250</a:t>
            </a:r>
            <a:r>
              <a:rPr kumimoji="1" lang="ja-JP" altLang="en-US" sz="3600" dirty="0" smtClean="0"/>
              <a:t>号）</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14</a:t>
            </a:fld>
            <a:endParaRPr lang="ja-JP" altLang="en-US"/>
          </a:p>
        </p:txBody>
      </p:sp>
      <p:sp>
        <p:nvSpPr>
          <p:cNvPr id="7" name="角丸四角形 6"/>
          <p:cNvSpPr/>
          <p:nvPr/>
        </p:nvSpPr>
        <p:spPr>
          <a:xfrm>
            <a:off x="428452" y="1700808"/>
            <a:ext cx="176728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原告主張４</a:t>
            </a:r>
            <a:endParaRPr kumimoji="1" lang="ja-JP" altLang="en-US" sz="2400" dirty="0"/>
          </a:p>
        </p:txBody>
      </p:sp>
      <p:sp>
        <p:nvSpPr>
          <p:cNvPr id="8" name="角丸四角形 7"/>
          <p:cNvSpPr/>
          <p:nvPr/>
        </p:nvSpPr>
        <p:spPr>
          <a:xfrm>
            <a:off x="374304" y="4494863"/>
            <a:ext cx="1767284" cy="43204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dirty="0" smtClean="0"/>
              <a:t>裁判所判断</a:t>
            </a:r>
            <a:endParaRPr kumimoji="1" lang="ja-JP" altLang="en-US" sz="2400" dirty="0"/>
          </a:p>
        </p:txBody>
      </p:sp>
      <p:sp>
        <p:nvSpPr>
          <p:cNvPr id="3" name="正方形/長方形 2"/>
          <p:cNvSpPr/>
          <p:nvPr/>
        </p:nvSpPr>
        <p:spPr>
          <a:xfrm>
            <a:off x="438920" y="2141116"/>
            <a:ext cx="8320012" cy="2308324"/>
          </a:xfrm>
          <a:prstGeom prst="rect">
            <a:avLst/>
          </a:prstGeom>
        </p:spPr>
        <p:txBody>
          <a:bodyPr wrap="square">
            <a:spAutoFit/>
          </a:bodyPr>
          <a:lstStyle/>
          <a:p>
            <a:r>
              <a:rPr lang="ja-JP" altLang="en-US" dirty="0" smtClean="0"/>
              <a:t>甲１３によれば、</a:t>
            </a:r>
            <a:r>
              <a:rPr lang="ja-JP" altLang="en-US" u="sng" dirty="0" smtClean="0">
                <a:solidFill>
                  <a:srgbClr val="FF0000"/>
                </a:solidFill>
              </a:rPr>
              <a:t>熱</a:t>
            </a:r>
            <a:r>
              <a:rPr lang="ja-JP" altLang="en-US" u="sng" dirty="0">
                <a:solidFill>
                  <a:srgbClr val="FF0000"/>
                </a:solidFill>
              </a:rPr>
              <a:t>イミド化されたポリイミドフィルムは</a:t>
            </a:r>
            <a:r>
              <a:rPr lang="ja-JP" altLang="en-US" dirty="0"/>
              <a:t>，化学イミド化されたポリイミドフィルムと比べて，</a:t>
            </a:r>
            <a:r>
              <a:rPr lang="ja-JP" altLang="en-US" u="sng" dirty="0">
                <a:solidFill>
                  <a:srgbClr val="FF0000"/>
                </a:solidFill>
              </a:rPr>
              <a:t>延伸に</a:t>
            </a:r>
            <a:r>
              <a:rPr lang="ja-JP" altLang="en-US" u="sng" dirty="0" smtClean="0">
                <a:solidFill>
                  <a:srgbClr val="FF0000"/>
                </a:solidFill>
              </a:rPr>
              <a:t>適さない</a:t>
            </a:r>
            <a:r>
              <a:rPr lang="ja-JP" altLang="en-US" dirty="0" smtClean="0"/>
              <a:t>し、熱</a:t>
            </a:r>
            <a:r>
              <a:rPr lang="ja-JP" altLang="en-US" dirty="0"/>
              <a:t>イミド化によるゲルフィルムの乾燥が進んで</a:t>
            </a:r>
            <a:r>
              <a:rPr lang="ja-JP" altLang="en-US" u="sng" dirty="0">
                <a:solidFill>
                  <a:srgbClr val="FF0000"/>
                </a:solidFill>
              </a:rPr>
              <a:t>固形分濃度が６０重量％以上になると延伸が困難</a:t>
            </a:r>
            <a:r>
              <a:rPr lang="ja-JP" altLang="en-US" dirty="0"/>
              <a:t>になり，走行方向に１．０５倍延伸すると後続の幅方向の延伸は</a:t>
            </a:r>
            <a:r>
              <a:rPr lang="ja-JP" altLang="en-US" u="sng" dirty="0">
                <a:solidFill>
                  <a:srgbClr val="FF0000"/>
                </a:solidFill>
              </a:rPr>
              <a:t>ゲルフィルムの破断</a:t>
            </a:r>
            <a:r>
              <a:rPr lang="ja-JP" altLang="en-US" dirty="0"/>
              <a:t>のため不可能で</a:t>
            </a:r>
            <a:r>
              <a:rPr lang="ja-JP" altLang="en-US" dirty="0" smtClean="0"/>
              <a:t>ある。</a:t>
            </a:r>
            <a:endParaRPr lang="en-US" altLang="ja-JP" dirty="0" smtClean="0"/>
          </a:p>
          <a:p>
            <a:r>
              <a:rPr lang="ja-JP" altLang="en-US" dirty="0" smtClean="0"/>
              <a:t>被告</a:t>
            </a:r>
            <a:r>
              <a:rPr lang="ja-JP" altLang="en-US" dirty="0"/>
              <a:t>の引用する甲２６～２９は，</a:t>
            </a:r>
            <a:r>
              <a:rPr lang="ja-JP" altLang="en-US" u="sng" dirty="0">
                <a:solidFill>
                  <a:srgbClr val="FF0000"/>
                </a:solidFill>
              </a:rPr>
              <a:t>いずれ</a:t>
            </a:r>
            <a:r>
              <a:rPr lang="ja-JP" altLang="en-US" u="sng" dirty="0" smtClean="0">
                <a:solidFill>
                  <a:srgbClr val="FF0000"/>
                </a:solidFill>
              </a:rPr>
              <a:t>も熱イミド化法</a:t>
            </a:r>
            <a:r>
              <a:rPr lang="ja-JP" altLang="en-US" dirty="0"/>
              <a:t>によってイミド化されたものであり，しかも，</a:t>
            </a:r>
            <a:r>
              <a:rPr lang="ja-JP" altLang="en-US" u="sng" dirty="0">
                <a:solidFill>
                  <a:srgbClr val="FF0000"/>
                </a:solidFill>
              </a:rPr>
              <a:t>固形分濃度が６０％以上</a:t>
            </a:r>
            <a:r>
              <a:rPr lang="ja-JP" altLang="en-US" dirty="0"/>
              <a:t>であるから，本件明細書の実施例における，ＭＤへの１．１～１．５倍という延伸倍率を適用して，本件発明９の熱膨張係数の範囲とすることは</a:t>
            </a:r>
            <a:r>
              <a:rPr lang="ja-JP" altLang="en-US" dirty="0" smtClean="0"/>
              <a:t>できない。</a:t>
            </a:r>
            <a:endParaRPr lang="ja-JP" altLang="en-US" dirty="0"/>
          </a:p>
        </p:txBody>
      </p:sp>
      <p:sp>
        <p:nvSpPr>
          <p:cNvPr id="5" name="正方形/長方形 4"/>
          <p:cNvSpPr/>
          <p:nvPr/>
        </p:nvSpPr>
        <p:spPr>
          <a:xfrm>
            <a:off x="251520" y="4926911"/>
            <a:ext cx="8507412" cy="1846659"/>
          </a:xfrm>
          <a:prstGeom prst="rect">
            <a:avLst/>
          </a:prstGeom>
        </p:spPr>
        <p:txBody>
          <a:bodyPr wrap="square">
            <a:spAutoFit/>
          </a:bodyPr>
          <a:lstStyle/>
          <a:p>
            <a:r>
              <a:rPr lang="ja-JP" altLang="en-US" dirty="0" smtClean="0"/>
              <a:t>「</a:t>
            </a:r>
            <a:r>
              <a:rPr lang="ja-JP" altLang="en-US" dirty="0"/>
              <a:t>走行方向に１．０５倍延伸すると後続の幅方向の延伸はゲルフィルムの破断のため</a:t>
            </a:r>
            <a:r>
              <a:rPr lang="ja-JP" altLang="en-US" dirty="0" smtClean="0"/>
              <a:t>不可能」との記載は、</a:t>
            </a:r>
            <a:r>
              <a:rPr lang="ja-JP" altLang="en-US" u="sng" dirty="0" smtClean="0">
                <a:solidFill>
                  <a:srgbClr val="FF0000"/>
                </a:solidFill>
              </a:rPr>
              <a:t>熱イミド化ではなく、化学イミド化</a:t>
            </a:r>
            <a:r>
              <a:rPr lang="ja-JP" altLang="en-US" dirty="0" smtClean="0"/>
              <a:t>に</a:t>
            </a:r>
            <a:r>
              <a:rPr lang="ja-JP" altLang="en-US" dirty="0"/>
              <a:t>関する記載であることは</a:t>
            </a:r>
            <a:r>
              <a:rPr lang="ja-JP" altLang="en-US" dirty="0" smtClean="0"/>
              <a:t>明らか</a:t>
            </a:r>
            <a:endParaRPr lang="en-US" altLang="ja-JP" dirty="0" smtClean="0"/>
          </a:p>
          <a:p>
            <a:pPr marL="285750" indent="-285750">
              <a:buFont typeface="Wingdings" panose="05000000000000000000" pitchFamily="2" charset="2"/>
              <a:buChar char="Ø"/>
            </a:pPr>
            <a:r>
              <a:rPr lang="ja-JP" altLang="en-US" dirty="0" smtClean="0"/>
              <a:t>熱</a:t>
            </a:r>
            <a:r>
              <a:rPr lang="ja-JP" altLang="en-US" dirty="0"/>
              <a:t>イミド化</a:t>
            </a:r>
            <a:r>
              <a:rPr lang="ja-JP" altLang="en-US" dirty="0" smtClean="0"/>
              <a:t>に関する</a:t>
            </a:r>
            <a:r>
              <a:rPr lang="ja-JP" altLang="en-US" dirty="0"/>
              <a:t>甲２６～</a:t>
            </a:r>
            <a:r>
              <a:rPr lang="ja-JP" altLang="en-US" dirty="0" smtClean="0"/>
              <a:t>２９に</a:t>
            </a:r>
            <a:r>
              <a:rPr lang="ja-JP" altLang="en-US" dirty="0"/>
              <a:t>適用</a:t>
            </a:r>
            <a:r>
              <a:rPr lang="ja-JP" altLang="en-US" dirty="0" smtClean="0"/>
              <a:t>されるべきではない。</a:t>
            </a:r>
            <a:endParaRPr lang="en-US" altLang="ja-JP" dirty="0" smtClean="0"/>
          </a:p>
          <a:p>
            <a:pPr marL="285750" indent="-285750">
              <a:buFont typeface="Wingdings" panose="05000000000000000000" pitchFamily="2" charset="2"/>
              <a:buChar char="Ø"/>
            </a:pPr>
            <a:r>
              <a:rPr lang="ja-JP" altLang="en-US" dirty="0" smtClean="0"/>
              <a:t>実際、甲</a:t>
            </a:r>
            <a:r>
              <a:rPr lang="ja-JP" altLang="en-US" dirty="0"/>
              <a:t>２６～２９，３１において，熱イミド化により，ＰＰＤ／ＢＰＤＡの２成分系フィルムの</a:t>
            </a:r>
            <a:r>
              <a:rPr lang="ja-JP" altLang="en-US" u="sng" dirty="0">
                <a:solidFill>
                  <a:srgbClr val="FF0000"/>
                </a:solidFill>
              </a:rPr>
              <a:t>熱膨張係数として１０～２０</a:t>
            </a:r>
            <a:r>
              <a:rPr lang="en-US" altLang="ja-JP" u="sng" dirty="0">
                <a:solidFill>
                  <a:srgbClr val="FF0000"/>
                </a:solidFill>
              </a:rPr>
              <a:t>ppm</a:t>
            </a:r>
            <a:r>
              <a:rPr lang="ja-JP" altLang="en-US" u="sng" dirty="0">
                <a:solidFill>
                  <a:srgbClr val="FF0000"/>
                </a:solidFill>
              </a:rPr>
              <a:t>／℃を実現できて</a:t>
            </a:r>
            <a:r>
              <a:rPr lang="ja-JP" altLang="en-US" u="sng" dirty="0" smtClean="0">
                <a:solidFill>
                  <a:srgbClr val="FF0000"/>
                </a:solidFill>
              </a:rPr>
              <a:t>いる</a:t>
            </a:r>
            <a:r>
              <a:rPr lang="ja-JP" altLang="en-US" dirty="0" smtClean="0"/>
              <a:t>。</a:t>
            </a:r>
            <a:endParaRPr lang="en-US" altLang="ja-JP" dirty="0" smtClean="0"/>
          </a:p>
          <a:p>
            <a:r>
              <a:rPr lang="ja-JP" altLang="en-US" sz="2400" dirty="0" smtClean="0">
                <a:solidFill>
                  <a:srgbClr val="FF0000"/>
                </a:solidFill>
              </a:rPr>
              <a:t> → </a:t>
            </a:r>
            <a:r>
              <a:rPr lang="ja-JP" altLang="en-US" dirty="0" smtClean="0"/>
              <a:t>原告</a:t>
            </a:r>
            <a:r>
              <a:rPr lang="ja-JP" altLang="en-US" dirty="0"/>
              <a:t>の上記主張は採用することができない。</a:t>
            </a:r>
          </a:p>
        </p:txBody>
      </p:sp>
    </p:spTree>
    <p:extLst>
      <p:ext uri="{BB962C8B-B14F-4D97-AF65-F5344CB8AC3E}">
        <p14:creationId xmlns:p14="http://schemas.microsoft.com/office/powerpoint/2010/main" val="1058060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1182132186"/>
              </p:ext>
            </p:extLst>
          </p:nvPr>
        </p:nvGraphicFramePr>
        <p:xfrm>
          <a:off x="4545265" y="1669253"/>
          <a:ext cx="4572000" cy="2959224"/>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kumimoji="1" lang="ja-JP" altLang="en-US" dirty="0" smtClean="0"/>
              <a:t>知財高裁</a:t>
            </a:r>
            <a:r>
              <a:rPr kumimoji="1" lang="ja-JP" altLang="en-US" sz="3600" dirty="0" smtClean="0"/>
              <a:t>（平成</a:t>
            </a:r>
            <a:r>
              <a:rPr kumimoji="1" lang="en-US" altLang="ja-JP" sz="3600" dirty="0" smtClean="0"/>
              <a:t>25</a:t>
            </a:r>
            <a:r>
              <a:rPr kumimoji="1" lang="ja-JP" altLang="en-US" sz="3600" dirty="0" smtClean="0"/>
              <a:t>年</a:t>
            </a:r>
            <a:r>
              <a:rPr kumimoji="1" lang="en-US" altLang="ja-JP" sz="3600" dirty="0" smtClean="0"/>
              <a:t>(</a:t>
            </a:r>
            <a:r>
              <a:rPr kumimoji="1" lang="ja-JP" altLang="en-US" sz="3600" dirty="0" smtClean="0"/>
              <a:t>行ケ</a:t>
            </a:r>
            <a:r>
              <a:rPr kumimoji="1" lang="en-US" altLang="ja-JP" sz="3600" dirty="0" smtClean="0"/>
              <a:t>)</a:t>
            </a:r>
            <a:r>
              <a:rPr kumimoji="1" lang="ja-JP" altLang="en-US" sz="3600" dirty="0" smtClean="0"/>
              <a:t>第</a:t>
            </a:r>
            <a:r>
              <a:rPr kumimoji="1" lang="en-US" altLang="ja-JP" sz="3600" dirty="0" smtClean="0"/>
              <a:t>10250</a:t>
            </a:r>
            <a:r>
              <a:rPr kumimoji="1" lang="ja-JP" altLang="en-US" sz="3600" dirty="0" smtClean="0"/>
              <a:t>号）</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15</a:t>
            </a:fld>
            <a:endParaRPr lang="ja-JP" altLang="en-US"/>
          </a:p>
        </p:txBody>
      </p:sp>
      <p:sp>
        <p:nvSpPr>
          <p:cNvPr id="7" name="角丸四角形 6"/>
          <p:cNvSpPr/>
          <p:nvPr/>
        </p:nvSpPr>
        <p:spPr>
          <a:xfrm>
            <a:off x="428452" y="1700808"/>
            <a:ext cx="176728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原告主張５</a:t>
            </a:r>
            <a:endParaRPr kumimoji="1" lang="ja-JP" altLang="en-US" sz="2400" dirty="0"/>
          </a:p>
        </p:txBody>
      </p:sp>
      <p:sp>
        <p:nvSpPr>
          <p:cNvPr id="8" name="角丸四角形 7"/>
          <p:cNvSpPr/>
          <p:nvPr/>
        </p:nvSpPr>
        <p:spPr>
          <a:xfrm>
            <a:off x="428452" y="4194954"/>
            <a:ext cx="1767284" cy="43204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dirty="0" smtClean="0"/>
              <a:t>裁判所判断</a:t>
            </a:r>
            <a:endParaRPr kumimoji="1" lang="ja-JP" altLang="en-US" sz="2400" dirty="0"/>
          </a:p>
        </p:txBody>
      </p:sp>
      <p:sp>
        <p:nvSpPr>
          <p:cNvPr id="3" name="正方形/長方形 2"/>
          <p:cNvSpPr/>
          <p:nvPr/>
        </p:nvSpPr>
        <p:spPr>
          <a:xfrm>
            <a:off x="428452" y="2132856"/>
            <a:ext cx="4215556" cy="2031325"/>
          </a:xfrm>
          <a:prstGeom prst="rect">
            <a:avLst/>
          </a:prstGeom>
        </p:spPr>
        <p:txBody>
          <a:bodyPr wrap="square">
            <a:spAutoFit/>
          </a:bodyPr>
          <a:lstStyle/>
          <a:p>
            <a:r>
              <a:rPr lang="ja-JP" altLang="en-US" dirty="0" smtClean="0"/>
              <a:t>本件</a:t>
            </a:r>
            <a:r>
              <a:rPr lang="ja-JP" altLang="en-US" dirty="0"/>
              <a:t>明細書の実施例，比較例のＰＰＤの組成比と熱膨張係数のＭＤ，ＴＤの平均値をプロットした甲３６の２０頁の図によれば，ＰＰＤの割合を０％又は１００％とすると，明らかに</a:t>
            </a:r>
            <a:r>
              <a:rPr lang="ja-JP" altLang="en-US" u="sng" dirty="0">
                <a:solidFill>
                  <a:srgbClr val="FF0000"/>
                </a:solidFill>
              </a:rPr>
              <a:t>６．５～１３．５</a:t>
            </a:r>
            <a:r>
              <a:rPr lang="en-US" altLang="ja-JP" u="sng" dirty="0">
                <a:solidFill>
                  <a:srgbClr val="FF0000"/>
                </a:solidFill>
              </a:rPr>
              <a:t>ppm</a:t>
            </a:r>
            <a:r>
              <a:rPr lang="ja-JP" altLang="en-US" u="sng" dirty="0">
                <a:solidFill>
                  <a:srgbClr val="FF0000"/>
                </a:solidFill>
              </a:rPr>
              <a:t>／℃の範囲</a:t>
            </a:r>
            <a:r>
              <a:rPr lang="ja-JP" altLang="en-US" dirty="0"/>
              <a:t>を大きく逸脱することから，本件発明９の熱膨張係数の範囲内とすることは</a:t>
            </a:r>
            <a:r>
              <a:rPr lang="ja-JP" altLang="en-US" dirty="0" smtClean="0"/>
              <a:t>できない。</a:t>
            </a:r>
            <a:endParaRPr lang="ja-JP" altLang="en-US" dirty="0"/>
          </a:p>
        </p:txBody>
      </p:sp>
      <p:sp>
        <p:nvSpPr>
          <p:cNvPr id="5" name="正方形/長方形 4"/>
          <p:cNvSpPr/>
          <p:nvPr/>
        </p:nvSpPr>
        <p:spPr>
          <a:xfrm>
            <a:off x="428452" y="4627002"/>
            <a:ext cx="8248004" cy="2123658"/>
          </a:xfrm>
          <a:prstGeom prst="rect">
            <a:avLst/>
          </a:prstGeom>
        </p:spPr>
        <p:txBody>
          <a:bodyPr wrap="square">
            <a:spAutoFit/>
          </a:bodyPr>
          <a:lstStyle/>
          <a:p>
            <a:r>
              <a:rPr lang="ja-JP" altLang="en-US" dirty="0"/>
              <a:t>甲３６の２０頁の図は，本件明細書の実施例及び比較例において設定された条件下（化学イミド化，膜厚，酸無水物成分はＰＭＤＡとＢＰＤＡの２成分等）の熱膨張係数の数値を</a:t>
            </a:r>
            <a:r>
              <a:rPr lang="ja-JP" altLang="en-US" u="sng" dirty="0">
                <a:solidFill>
                  <a:srgbClr val="FF0000"/>
                </a:solidFill>
              </a:rPr>
              <a:t>４点プロットしたものにすぎず</a:t>
            </a:r>
            <a:r>
              <a:rPr lang="ja-JP" altLang="en-US" dirty="0"/>
              <a:t>，ＰＰＤ／ＰＭＤＡ及びＰＰＤ／ＢＰＤＡ，又はＯＤＡ／ＰＭＤＡ及びＯＤＡ／ＢＰＤＡの</a:t>
            </a:r>
            <a:r>
              <a:rPr lang="ja-JP" altLang="en-US" u="sng" dirty="0">
                <a:solidFill>
                  <a:srgbClr val="FF0000"/>
                </a:solidFill>
              </a:rPr>
              <a:t>２成分系ポリイミドフィルムを直接実験したものではない</a:t>
            </a:r>
            <a:r>
              <a:rPr lang="ja-JP" altLang="en-US" dirty="0"/>
              <a:t>から，上記の図を根拠として，本件発明９の熱膨張係数の範囲にある２成分系ポリイミドフィルムを製造することができないとすることはできない</a:t>
            </a:r>
            <a:r>
              <a:rPr lang="ja-JP" altLang="en-US" dirty="0" smtClean="0"/>
              <a:t>。</a:t>
            </a:r>
            <a:endParaRPr lang="en-US" altLang="ja-JP" dirty="0" smtClean="0"/>
          </a:p>
          <a:p>
            <a:r>
              <a:rPr lang="ja-JP" altLang="en-US" sz="2400" dirty="0">
                <a:solidFill>
                  <a:srgbClr val="FF0000"/>
                </a:solidFill>
              </a:rPr>
              <a:t>→</a:t>
            </a:r>
            <a:r>
              <a:rPr lang="ja-JP" altLang="en-US" dirty="0"/>
              <a:t>原告の上記主張は採用することができない</a:t>
            </a:r>
            <a:r>
              <a:rPr lang="ja-JP" altLang="en-US" dirty="0" smtClean="0"/>
              <a:t>。</a:t>
            </a:r>
            <a:endParaRPr lang="ja-JP" altLang="en-US" dirty="0"/>
          </a:p>
        </p:txBody>
      </p:sp>
      <p:sp>
        <p:nvSpPr>
          <p:cNvPr id="6" name="正方形/長方形 5"/>
          <p:cNvSpPr/>
          <p:nvPr/>
        </p:nvSpPr>
        <p:spPr>
          <a:xfrm>
            <a:off x="5302302" y="2505253"/>
            <a:ext cx="3518169" cy="720080"/>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5302303" y="2420888"/>
            <a:ext cx="3518169" cy="115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5076056" y="2276872"/>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8604447" y="3392996"/>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7213716" y="2468182"/>
            <a:ext cx="1675459" cy="338554"/>
          </a:xfrm>
          <a:prstGeom prst="rect">
            <a:avLst/>
          </a:prstGeom>
        </p:spPr>
        <p:txBody>
          <a:bodyPr wrap="none">
            <a:spAutoFit/>
          </a:bodyPr>
          <a:lstStyle/>
          <a:p>
            <a:pPr algn="r"/>
            <a:r>
              <a:rPr lang="en-US" altLang="ja-JP" sz="1600" dirty="0">
                <a:solidFill>
                  <a:srgbClr val="FF0000"/>
                </a:solidFill>
              </a:rPr>
              <a:t>6.5</a:t>
            </a:r>
            <a:r>
              <a:rPr lang="ja-JP" altLang="en-US" sz="1600" dirty="0" smtClean="0">
                <a:solidFill>
                  <a:srgbClr val="FF0000"/>
                </a:solidFill>
              </a:rPr>
              <a:t>～</a:t>
            </a:r>
            <a:r>
              <a:rPr lang="en-US" altLang="ja-JP" sz="1600" dirty="0" smtClean="0">
                <a:solidFill>
                  <a:srgbClr val="FF0000"/>
                </a:solidFill>
              </a:rPr>
              <a:t>13.5ppm/</a:t>
            </a:r>
            <a:r>
              <a:rPr lang="ja-JP" altLang="en-US" sz="1600" dirty="0" smtClean="0">
                <a:solidFill>
                  <a:srgbClr val="FF0000"/>
                </a:solidFill>
              </a:rPr>
              <a:t>℃</a:t>
            </a:r>
            <a:endParaRPr lang="ja-JP" altLang="en-US" sz="1600" dirty="0"/>
          </a:p>
        </p:txBody>
      </p:sp>
    </p:spTree>
    <p:extLst>
      <p:ext uri="{BB962C8B-B14F-4D97-AF65-F5344CB8AC3E}">
        <p14:creationId xmlns:p14="http://schemas.microsoft.com/office/powerpoint/2010/main" val="1582373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知財高裁</a:t>
            </a:r>
            <a:r>
              <a:rPr kumimoji="1" lang="ja-JP" altLang="en-US" sz="3600" dirty="0" smtClean="0"/>
              <a:t>（平成</a:t>
            </a:r>
            <a:r>
              <a:rPr kumimoji="1" lang="en-US" altLang="ja-JP" sz="3600" dirty="0" smtClean="0"/>
              <a:t>25</a:t>
            </a:r>
            <a:r>
              <a:rPr kumimoji="1" lang="ja-JP" altLang="en-US" sz="3600" dirty="0" smtClean="0"/>
              <a:t>年</a:t>
            </a:r>
            <a:r>
              <a:rPr kumimoji="1" lang="en-US" altLang="ja-JP" sz="3600" dirty="0" smtClean="0"/>
              <a:t>(</a:t>
            </a:r>
            <a:r>
              <a:rPr kumimoji="1" lang="ja-JP" altLang="en-US" sz="3600" dirty="0" smtClean="0"/>
              <a:t>行ケ</a:t>
            </a:r>
            <a:r>
              <a:rPr kumimoji="1" lang="en-US" altLang="ja-JP" sz="3600" dirty="0" smtClean="0"/>
              <a:t>)</a:t>
            </a:r>
            <a:r>
              <a:rPr kumimoji="1" lang="ja-JP" altLang="en-US" sz="3600" dirty="0" smtClean="0"/>
              <a:t>第</a:t>
            </a:r>
            <a:r>
              <a:rPr kumimoji="1" lang="en-US" altLang="ja-JP" sz="3600" dirty="0" smtClean="0"/>
              <a:t>10250</a:t>
            </a:r>
            <a:r>
              <a:rPr kumimoji="1" lang="ja-JP" altLang="en-US" sz="3600" dirty="0" smtClean="0"/>
              <a:t>号）</a:t>
            </a:r>
            <a:endParaRPr kumimoji="1" lang="ja-JP" altLang="en-US" dirty="0"/>
          </a:p>
        </p:txBody>
      </p:sp>
      <p:sp>
        <p:nvSpPr>
          <p:cNvPr id="3" name="コンテンツ プレースホルダー 2"/>
          <p:cNvSpPr>
            <a:spLocks noGrp="1"/>
          </p:cNvSpPr>
          <p:nvPr>
            <p:ph idx="1"/>
          </p:nvPr>
        </p:nvSpPr>
        <p:spPr>
          <a:xfrm>
            <a:off x="457200" y="1628775"/>
            <a:ext cx="8229600" cy="936129"/>
          </a:xfrm>
        </p:spPr>
        <p:txBody>
          <a:bodyPr/>
          <a:lstStyle/>
          <a:p>
            <a:pPr marL="1257300" indent="-1257300">
              <a:buNone/>
            </a:pPr>
            <a:r>
              <a:rPr lang="ja-JP" altLang="en-US" sz="2400" dirty="0"/>
              <a:t>理由</a:t>
            </a:r>
            <a:r>
              <a:rPr lang="ja-JP" altLang="en-US" sz="2400" dirty="0" smtClean="0"/>
              <a:t>２</a:t>
            </a:r>
            <a:r>
              <a:rPr lang="ja-JP" altLang="en-US" sz="2400" dirty="0"/>
              <a:t>　</a:t>
            </a:r>
            <a:r>
              <a:rPr lang="ja-JP" altLang="en-US" sz="2400" dirty="0" smtClean="0"/>
              <a:t>ＯＤＡ</a:t>
            </a:r>
            <a:r>
              <a:rPr lang="ja-JP" altLang="en-US" sz="2400" dirty="0"/>
              <a:t>／</a:t>
            </a:r>
            <a:r>
              <a:rPr lang="ja-JP" altLang="en-US" sz="2400" dirty="0" smtClean="0"/>
              <a:t>ＢＰＤＡ</a:t>
            </a:r>
            <a:r>
              <a:rPr lang="en-US" altLang="ja-JP" sz="2400" dirty="0"/>
              <a:t>(</a:t>
            </a:r>
            <a:r>
              <a:rPr lang="ja-JP" altLang="en-US" sz="2400" dirty="0" smtClean="0"/>
              <a:t>ＰＭＤＡ</a:t>
            </a:r>
            <a:r>
              <a:rPr lang="en-US" altLang="ja-JP" sz="2400" dirty="0" smtClean="0"/>
              <a:t>)</a:t>
            </a:r>
            <a:r>
              <a:rPr lang="ja-JP" altLang="en-US" sz="2400" dirty="0" smtClean="0"/>
              <a:t>２</a:t>
            </a:r>
            <a:r>
              <a:rPr lang="ja-JP" altLang="en-US" sz="2400" dirty="0"/>
              <a:t>成分系ポリイミドの実施可能要件及びサポート</a:t>
            </a:r>
            <a:r>
              <a:rPr lang="ja-JP" altLang="en-US" sz="2400" dirty="0" smtClean="0"/>
              <a:t>要件</a:t>
            </a:r>
            <a:r>
              <a:rPr lang="ja-JP" altLang="en-US" sz="2400" dirty="0"/>
              <a:t>　［審決と異なった判断</a:t>
            </a:r>
            <a:r>
              <a:rPr lang="ja-JP" altLang="en-US" sz="2400" dirty="0" smtClean="0"/>
              <a:t>］</a:t>
            </a:r>
            <a:endParaRPr lang="ja-JP" altLang="en-US" sz="2400" dirty="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16</a:t>
            </a:fld>
            <a:endParaRPr lang="ja-JP" altLang="en-US"/>
          </a:p>
        </p:txBody>
      </p:sp>
      <p:sp>
        <p:nvSpPr>
          <p:cNvPr id="5" name="正方形/長方形 4"/>
          <p:cNvSpPr/>
          <p:nvPr/>
        </p:nvSpPr>
        <p:spPr>
          <a:xfrm>
            <a:off x="251520" y="2492896"/>
            <a:ext cx="8496944" cy="2862322"/>
          </a:xfrm>
          <a:prstGeom prst="rect">
            <a:avLst/>
          </a:prstGeom>
        </p:spPr>
        <p:txBody>
          <a:bodyPr wrap="square">
            <a:spAutoFit/>
          </a:bodyPr>
          <a:lstStyle/>
          <a:p>
            <a:pPr marL="285750" indent="-285750">
              <a:buFont typeface="Wingdings" panose="05000000000000000000" pitchFamily="2" charset="2"/>
              <a:buChar char="Ø"/>
            </a:pPr>
            <a:r>
              <a:rPr lang="ja-JP" altLang="en-US" dirty="0" smtClean="0"/>
              <a:t>４，４</a:t>
            </a:r>
            <a:r>
              <a:rPr lang="ja-JP" altLang="en-US" dirty="0"/>
              <a:t>’－ＯＤＡ／ＢＰＤＡ：特に熱膨張</a:t>
            </a:r>
            <a:r>
              <a:rPr lang="ja-JP" altLang="en-US" dirty="0" smtClean="0"/>
              <a:t>係数が大きい（熱膨張係数＝４５．６</a:t>
            </a:r>
            <a:r>
              <a:rPr lang="en-US" altLang="ja-JP" dirty="0" smtClean="0"/>
              <a:t>ppm</a:t>
            </a:r>
            <a:r>
              <a:rPr lang="ja-JP" altLang="en-US" dirty="0"/>
              <a:t>／</a:t>
            </a:r>
            <a:r>
              <a:rPr lang="ja-JP" altLang="en-US" dirty="0" smtClean="0"/>
              <a:t>℃）</a:t>
            </a:r>
            <a:endParaRPr lang="en-US" altLang="ja-JP" dirty="0" smtClean="0"/>
          </a:p>
          <a:p>
            <a:pPr marL="285750" indent="-285750">
              <a:buFont typeface="Wingdings" panose="05000000000000000000" pitchFamily="2" charset="2"/>
              <a:buChar char="Ø"/>
            </a:pPr>
            <a:r>
              <a:rPr lang="ja-JP" altLang="en-US" dirty="0" smtClean="0"/>
              <a:t>一般に、</a:t>
            </a:r>
            <a:r>
              <a:rPr lang="ja-JP" altLang="en-US" u="sng" dirty="0" smtClean="0">
                <a:solidFill>
                  <a:srgbClr val="FF0000"/>
                </a:solidFill>
              </a:rPr>
              <a:t>膜</a:t>
            </a:r>
            <a:r>
              <a:rPr lang="ja-JP" altLang="en-US" u="sng" dirty="0">
                <a:solidFill>
                  <a:srgbClr val="FF0000"/>
                </a:solidFill>
              </a:rPr>
              <a:t>厚</a:t>
            </a:r>
            <a:r>
              <a:rPr lang="ja-JP" altLang="en-US" dirty="0"/>
              <a:t>を薄くすることでさらに</a:t>
            </a:r>
            <a:r>
              <a:rPr lang="ja-JP" altLang="en-US" dirty="0" smtClean="0"/>
              <a:t>熱膨張係数</a:t>
            </a:r>
            <a:r>
              <a:rPr lang="ja-JP" altLang="en-US" dirty="0"/>
              <a:t>を下げることが</a:t>
            </a:r>
            <a:r>
              <a:rPr lang="ja-JP" altLang="en-US" dirty="0" smtClean="0"/>
              <a:t>可能だが、どの</a:t>
            </a:r>
            <a:r>
              <a:rPr lang="ja-JP" altLang="en-US" dirty="0"/>
              <a:t>程度まで</a:t>
            </a:r>
            <a:r>
              <a:rPr lang="ja-JP" altLang="en-US" dirty="0" smtClean="0"/>
              <a:t>下げる</a:t>
            </a:r>
            <a:r>
              <a:rPr lang="ja-JP" altLang="en-US" dirty="0"/>
              <a:t>ことができるのかについて，本件明細書には</a:t>
            </a:r>
            <a:r>
              <a:rPr lang="ja-JP" altLang="en-US" u="wavy" dirty="0">
                <a:solidFill>
                  <a:srgbClr val="002060"/>
                </a:solidFill>
              </a:rPr>
              <a:t>具体的な指摘</a:t>
            </a:r>
            <a:r>
              <a:rPr lang="ja-JP" altLang="en-US" dirty="0" smtClean="0"/>
              <a:t>がない。</a:t>
            </a:r>
            <a:endParaRPr lang="en-US" altLang="ja-JP" dirty="0" smtClean="0"/>
          </a:p>
          <a:p>
            <a:pPr marL="285750" indent="-285750">
              <a:buFont typeface="Wingdings" panose="05000000000000000000" pitchFamily="2" charset="2"/>
              <a:buChar char="Ø"/>
            </a:pPr>
            <a:r>
              <a:rPr lang="ja-JP" altLang="en-US" dirty="0" smtClean="0"/>
              <a:t>熱</a:t>
            </a:r>
            <a:r>
              <a:rPr lang="ja-JP" altLang="en-US" dirty="0"/>
              <a:t>イミド化によるポリイミドフィルムの場合には，</a:t>
            </a:r>
            <a:r>
              <a:rPr lang="ja-JP" altLang="en-US" u="sng" dirty="0">
                <a:solidFill>
                  <a:srgbClr val="FF0000"/>
                </a:solidFill>
              </a:rPr>
              <a:t>固形</a:t>
            </a:r>
            <a:r>
              <a:rPr lang="ja-JP" altLang="en-US" u="sng" dirty="0" smtClean="0">
                <a:solidFill>
                  <a:srgbClr val="FF0000"/>
                </a:solidFill>
              </a:rPr>
              <a:t>分量が</a:t>
            </a:r>
            <a:r>
              <a:rPr lang="ja-JP" altLang="en-US" u="sng" dirty="0">
                <a:solidFill>
                  <a:srgbClr val="FF0000"/>
                </a:solidFill>
              </a:rPr>
              <a:t>多くなり延伸することが</a:t>
            </a:r>
            <a:r>
              <a:rPr lang="ja-JP" altLang="en-US" u="sng" dirty="0" smtClean="0">
                <a:solidFill>
                  <a:srgbClr val="FF0000"/>
                </a:solidFill>
              </a:rPr>
              <a:t>困難</a:t>
            </a:r>
            <a:r>
              <a:rPr lang="ja-JP" altLang="en-US" dirty="0" smtClean="0"/>
              <a:t>。甲</a:t>
            </a:r>
            <a:r>
              <a:rPr lang="ja-JP" altLang="en-US" dirty="0"/>
              <a:t>２９の実施例５のように，約１．０４倍程度の</a:t>
            </a:r>
            <a:r>
              <a:rPr lang="ja-JP" altLang="en-US" dirty="0" smtClean="0"/>
              <a:t>延伸が</a:t>
            </a:r>
            <a:r>
              <a:rPr lang="ja-JP" altLang="en-US" dirty="0"/>
              <a:t>可能であるとしても，４５．６</a:t>
            </a:r>
            <a:r>
              <a:rPr lang="en-US" altLang="ja-JP" dirty="0"/>
              <a:t>ppm</a:t>
            </a:r>
            <a:r>
              <a:rPr lang="ja-JP" altLang="en-US" dirty="0"/>
              <a:t>／℃の熱膨張係数を３～７</a:t>
            </a:r>
            <a:r>
              <a:rPr lang="en-US" altLang="ja-JP" dirty="0"/>
              <a:t>ppm</a:t>
            </a:r>
            <a:r>
              <a:rPr lang="ja-JP" altLang="en-US" dirty="0" smtClean="0"/>
              <a:t>／℃</a:t>
            </a:r>
            <a:r>
              <a:rPr lang="ja-JP" altLang="en-US" dirty="0"/>
              <a:t>という低い数値まで下げることが可能であるとする根拠はなく，</a:t>
            </a:r>
            <a:r>
              <a:rPr lang="ja-JP" altLang="en-US" dirty="0" smtClean="0"/>
              <a:t>本件</a:t>
            </a:r>
            <a:r>
              <a:rPr lang="ja-JP" altLang="en-US" dirty="0"/>
              <a:t>明細書にも</a:t>
            </a:r>
            <a:r>
              <a:rPr lang="ja-JP" altLang="en-US" dirty="0" smtClean="0"/>
              <a:t>何ら</a:t>
            </a:r>
            <a:r>
              <a:rPr lang="ja-JP" altLang="en-US" u="wavy" dirty="0">
                <a:solidFill>
                  <a:srgbClr val="002060"/>
                </a:solidFill>
              </a:rPr>
              <a:t>具体的な指摘</a:t>
            </a:r>
            <a:r>
              <a:rPr lang="ja-JP" altLang="en-US" dirty="0" smtClean="0"/>
              <a:t>が</a:t>
            </a:r>
            <a:r>
              <a:rPr lang="ja-JP" altLang="en-US" dirty="0"/>
              <a:t>ない</a:t>
            </a:r>
            <a:r>
              <a:rPr lang="ja-JP" altLang="en-US" dirty="0" smtClean="0"/>
              <a:t>。</a:t>
            </a:r>
            <a:endParaRPr lang="en-US" altLang="ja-JP" dirty="0" smtClean="0"/>
          </a:p>
          <a:p>
            <a:pPr marL="285750" indent="-285750">
              <a:buFont typeface="Wingdings" panose="05000000000000000000" pitchFamily="2" charset="2"/>
              <a:buChar char="Ø"/>
            </a:pPr>
            <a:r>
              <a:rPr lang="ja-JP" altLang="en-US" dirty="0" smtClean="0"/>
              <a:t>４，４</a:t>
            </a:r>
            <a:r>
              <a:rPr lang="ja-JP" altLang="en-US" dirty="0"/>
              <a:t>’－ＯＤＡ／ＢＰＤＡの２成分系</a:t>
            </a:r>
            <a:r>
              <a:rPr lang="ja-JP" altLang="en-US" dirty="0" smtClean="0"/>
              <a:t>ポリイミドフィルム</a:t>
            </a:r>
            <a:r>
              <a:rPr lang="ja-JP" altLang="en-US" dirty="0"/>
              <a:t>を</a:t>
            </a:r>
            <a:r>
              <a:rPr lang="ja-JP" altLang="en-US" u="sng" dirty="0">
                <a:solidFill>
                  <a:srgbClr val="FF0000"/>
                </a:solidFill>
              </a:rPr>
              <a:t>化学イミド化により製造して，膜厚や延伸倍率等を調節</a:t>
            </a:r>
            <a:r>
              <a:rPr lang="ja-JP" altLang="en-US" dirty="0"/>
              <a:t>したと</a:t>
            </a:r>
            <a:r>
              <a:rPr lang="ja-JP" altLang="en-US" dirty="0" smtClean="0"/>
              <a:t>して</a:t>
            </a:r>
            <a:r>
              <a:rPr lang="ja-JP" altLang="en-US" dirty="0"/>
              <a:t>も，３～７</a:t>
            </a:r>
            <a:r>
              <a:rPr lang="en-US" altLang="ja-JP" dirty="0"/>
              <a:t>ppm</a:t>
            </a:r>
            <a:r>
              <a:rPr lang="ja-JP" altLang="en-US" dirty="0"/>
              <a:t>／℃という低い数値まで下げることが可能であると</a:t>
            </a:r>
            <a:r>
              <a:rPr lang="ja-JP" altLang="en-US" dirty="0" smtClean="0"/>
              <a:t>する</a:t>
            </a:r>
            <a:r>
              <a:rPr lang="ja-JP" altLang="en-US" dirty="0"/>
              <a:t>根拠はなく，本件明細書にも</a:t>
            </a:r>
            <a:r>
              <a:rPr lang="ja-JP" altLang="en-US" dirty="0" smtClean="0"/>
              <a:t>何ら</a:t>
            </a:r>
            <a:r>
              <a:rPr lang="ja-JP" altLang="en-US" u="wavy" dirty="0">
                <a:solidFill>
                  <a:srgbClr val="002060"/>
                </a:solidFill>
              </a:rPr>
              <a:t>具体的な指摘</a:t>
            </a:r>
            <a:r>
              <a:rPr lang="ja-JP" altLang="en-US" dirty="0" smtClean="0"/>
              <a:t>が</a:t>
            </a:r>
            <a:r>
              <a:rPr lang="ja-JP" altLang="en-US" dirty="0"/>
              <a:t>ない</a:t>
            </a:r>
            <a:r>
              <a:rPr lang="ja-JP" altLang="en-US" dirty="0" smtClean="0"/>
              <a:t>。</a:t>
            </a:r>
            <a:endParaRPr lang="ja-JP" altLang="en-US" dirty="0"/>
          </a:p>
        </p:txBody>
      </p:sp>
      <p:sp>
        <p:nvSpPr>
          <p:cNvPr id="6" name="正方形/長方形 5"/>
          <p:cNvSpPr/>
          <p:nvPr/>
        </p:nvSpPr>
        <p:spPr>
          <a:xfrm>
            <a:off x="1331640" y="5445224"/>
            <a:ext cx="72008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ja-JP" altLang="en-US" dirty="0"/>
              <a:t>本件明細書の記載及び本件優先日当時の技術常識を考慮しても，４，４’－ＯＤＡ／ＢＰＤＡの２成分系フィルムについては，本件発明９の熱膨張係数の範囲とすることは，当業者が実施可能であったということはできない。</a:t>
            </a:r>
          </a:p>
        </p:txBody>
      </p:sp>
      <p:sp>
        <p:nvSpPr>
          <p:cNvPr id="7" name="曲折矢印 6"/>
          <p:cNvSpPr/>
          <p:nvPr/>
        </p:nvSpPr>
        <p:spPr>
          <a:xfrm rot="10800000" flipH="1">
            <a:off x="683568" y="5521424"/>
            <a:ext cx="576064" cy="576065"/>
          </a:xfrm>
          <a:prstGeom prst="bentArrow">
            <a:avLst>
              <a:gd name="adj1" fmla="val 25000"/>
              <a:gd name="adj2" fmla="val 33818"/>
              <a:gd name="adj3" fmla="val 25000"/>
              <a:gd name="adj4" fmla="val 4375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529168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知財高裁</a:t>
            </a:r>
            <a:r>
              <a:rPr kumimoji="1" lang="ja-JP" altLang="en-US" sz="3600" dirty="0" smtClean="0"/>
              <a:t>（平成</a:t>
            </a:r>
            <a:r>
              <a:rPr kumimoji="1" lang="en-US" altLang="ja-JP" sz="3600" dirty="0" smtClean="0"/>
              <a:t>25</a:t>
            </a:r>
            <a:r>
              <a:rPr kumimoji="1" lang="ja-JP" altLang="en-US" sz="3600" dirty="0" smtClean="0"/>
              <a:t>年</a:t>
            </a:r>
            <a:r>
              <a:rPr kumimoji="1" lang="en-US" altLang="ja-JP" sz="3600" dirty="0" smtClean="0"/>
              <a:t>(</a:t>
            </a:r>
            <a:r>
              <a:rPr kumimoji="1" lang="ja-JP" altLang="en-US" sz="3600" dirty="0" smtClean="0"/>
              <a:t>行ケ</a:t>
            </a:r>
            <a:r>
              <a:rPr kumimoji="1" lang="en-US" altLang="ja-JP" sz="3600" dirty="0" smtClean="0"/>
              <a:t>)</a:t>
            </a:r>
            <a:r>
              <a:rPr kumimoji="1" lang="ja-JP" altLang="en-US" sz="3600" dirty="0" smtClean="0"/>
              <a:t>第</a:t>
            </a:r>
            <a:r>
              <a:rPr kumimoji="1" lang="en-US" altLang="ja-JP" sz="3600" dirty="0" smtClean="0"/>
              <a:t>10250</a:t>
            </a:r>
            <a:r>
              <a:rPr kumimoji="1" lang="ja-JP" altLang="en-US" sz="3600" dirty="0" smtClean="0"/>
              <a:t>号）</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17</a:t>
            </a:fld>
            <a:endParaRPr lang="ja-JP" altLang="en-US"/>
          </a:p>
        </p:txBody>
      </p:sp>
      <p:sp>
        <p:nvSpPr>
          <p:cNvPr id="7" name="角丸四角形 6"/>
          <p:cNvSpPr/>
          <p:nvPr/>
        </p:nvSpPr>
        <p:spPr>
          <a:xfrm>
            <a:off x="428452" y="1700808"/>
            <a:ext cx="176728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被告</a:t>
            </a:r>
            <a:r>
              <a:rPr kumimoji="1" lang="ja-JP" altLang="en-US" sz="2400" dirty="0" smtClean="0"/>
              <a:t>主張１</a:t>
            </a:r>
            <a:endParaRPr kumimoji="1" lang="ja-JP" altLang="en-US" sz="2400" dirty="0"/>
          </a:p>
        </p:txBody>
      </p:sp>
      <p:sp>
        <p:nvSpPr>
          <p:cNvPr id="8" name="角丸四角形 7"/>
          <p:cNvSpPr/>
          <p:nvPr/>
        </p:nvSpPr>
        <p:spPr>
          <a:xfrm>
            <a:off x="428452" y="3717032"/>
            <a:ext cx="1767284" cy="43204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dirty="0" smtClean="0"/>
              <a:t>裁判所判断</a:t>
            </a:r>
            <a:endParaRPr kumimoji="1" lang="ja-JP" altLang="en-US" sz="2400" dirty="0"/>
          </a:p>
        </p:txBody>
      </p:sp>
      <p:sp>
        <p:nvSpPr>
          <p:cNvPr id="3" name="正方形/長方形 2"/>
          <p:cNvSpPr/>
          <p:nvPr/>
        </p:nvSpPr>
        <p:spPr>
          <a:xfrm>
            <a:off x="428452" y="2167696"/>
            <a:ext cx="8031980" cy="1477328"/>
          </a:xfrm>
          <a:prstGeom prst="rect">
            <a:avLst/>
          </a:prstGeom>
        </p:spPr>
        <p:txBody>
          <a:bodyPr wrap="square">
            <a:spAutoFit/>
          </a:bodyPr>
          <a:lstStyle/>
          <a:p>
            <a:r>
              <a:rPr lang="ja-JP" altLang="en-US" dirty="0" smtClean="0"/>
              <a:t>ポリイミドフィルム</a:t>
            </a:r>
            <a:r>
              <a:rPr lang="ja-JP" altLang="en-US" dirty="0"/>
              <a:t>について最終的に得られる熱膨張係数は，延伸倍率に大きく影響されるほかに，延伸に際しての，</a:t>
            </a:r>
            <a:r>
              <a:rPr lang="ja-JP" altLang="en-US" u="sng" dirty="0">
                <a:solidFill>
                  <a:srgbClr val="FF0000"/>
                </a:solidFill>
              </a:rPr>
              <a:t>溶媒含量，温度条件，延伸速度等多くの条件に影響</a:t>
            </a:r>
            <a:r>
              <a:rPr lang="ja-JP" altLang="en-US" dirty="0"/>
              <a:t>され，また</a:t>
            </a:r>
            <a:r>
              <a:rPr lang="ja-JP" altLang="en-US" u="sng" dirty="0">
                <a:solidFill>
                  <a:srgbClr val="FF0000"/>
                </a:solidFill>
              </a:rPr>
              <a:t>フィルムの厚さにも影響</a:t>
            </a:r>
            <a:r>
              <a:rPr lang="ja-JP" altLang="en-US" dirty="0"/>
              <a:t>されることが甲９に</a:t>
            </a:r>
            <a:r>
              <a:rPr lang="ja-JP" altLang="en-US" dirty="0" smtClean="0"/>
              <a:t>記載。</a:t>
            </a:r>
            <a:endParaRPr lang="en-US" altLang="ja-JP" dirty="0" smtClean="0"/>
          </a:p>
          <a:p>
            <a:r>
              <a:rPr lang="ja-JP" altLang="en-US" dirty="0" smtClean="0"/>
              <a:t>ＯＤＡ</a:t>
            </a:r>
            <a:r>
              <a:rPr lang="ja-JP" altLang="en-US" dirty="0"/>
              <a:t>／ＢＰＤＡの２成分系について，甲８のデータのみに基づいて，本件発明９の熱膨張係数の数値範囲を実現することができないと断定することは</a:t>
            </a:r>
            <a:r>
              <a:rPr lang="ja-JP" altLang="en-US" dirty="0" smtClean="0"/>
              <a:t>できない。</a:t>
            </a:r>
            <a:endParaRPr lang="ja-JP" altLang="en-US" dirty="0"/>
          </a:p>
        </p:txBody>
      </p:sp>
      <p:sp>
        <p:nvSpPr>
          <p:cNvPr id="5" name="正方形/長方形 4"/>
          <p:cNvSpPr/>
          <p:nvPr/>
        </p:nvSpPr>
        <p:spPr>
          <a:xfrm>
            <a:off x="428452" y="4194954"/>
            <a:ext cx="8031980" cy="2031325"/>
          </a:xfrm>
          <a:prstGeom prst="rect">
            <a:avLst/>
          </a:prstGeom>
        </p:spPr>
        <p:txBody>
          <a:bodyPr wrap="square">
            <a:spAutoFit/>
          </a:bodyPr>
          <a:lstStyle/>
          <a:p>
            <a:r>
              <a:rPr lang="ja-JP" altLang="en-US" dirty="0" smtClean="0"/>
              <a:t>本件</a:t>
            </a:r>
            <a:r>
              <a:rPr lang="ja-JP" altLang="en-US" dirty="0"/>
              <a:t>明細書は，具体的に溶媒含量，温度条件，延伸速度等を</a:t>
            </a:r>
            <a:r>
              <a:rPr lang="ja-JP" altLang="en-US" u="sng" dirty="0">
                <a:solidFill>
                  <a:srgbClr val="FF0000"/>
                </a:solidFill>
              </a:rPr>
              <a:t>どのように制御すれば熱膨張係数が本件発明９の程度まで小さくできるのか</a:t>
            </a:r>
            <a:r>
              <a:rPr lang="ja-JP" altLang="en-US" dirty="0"/>
              <a:t>について具体的な指針を何ら示していない</a:t>
            </a:r>
            <a:r>
              <a:rPr lang="ja-JP" altLang="en-US" dirty="0" smtClean="0"/>
              <a:t>。</a:t>
            </a:r>
            <a:endParaRPr lang="en-US" altLang="ja-JP" dirty="0" smtClean="0"/>
          </a:p>
          <a:p>
            <a:r>
              <a:rPr lang="ja-JP" altLang="en-US" dirty="0" smtClean="0"/>
              <a:t>本来</a:t>
            </a:r>
            <a:r>
              <a:rPr lang="ja-JP" altLang="en-US" dirty="0"/>
              <a:t>，</a:t>
            </a:r>
            <a:r>
              <a:rPr lang="ja-JP" altLang="en-US" u="sng" dirty="0">
                <a:solidFill>
                  <a:srgbClr val="FF0000"/>
                </a:solidFill>
              </a:rPr>
              <a:t>実施可能要件の主張立証責任</a:t>
            </a:r>
            <a:r>
              <a:rPr lang="ja-JP" altLang="en-US" u="sng" dirty="0" smtClean="0">
                <a:solidFill>
                  <a:srgbClr val="FF0000"/>
                </a:solidFill>
              </a:rPr>
              <a:t>は</a:t>
            </a:r>
            <a:r>
              <a:rPr lang="ja-JP" altLang="en-US" u="sng" dirty="0">
                <a:solidFill>
                  <a:srgbClr val="FF0000"/>
                </a:solidFill>
              </a:rPr>
              <a:t>特許権者</a:t>
            </a:r>
            <a:r>
              <a:rPr lang="ja-JP" altLang="en-US" dirty="0" smtClean="0"/>
              <a:t>で</a:t>
            </a:r>
            <a:r>
              <a:rPr lang="ja-JP" altLang="en-US" dirty="0"/>
              <a:t>ある被告にあるにもかかわらず，被告は，本件発明９の熱膨張係数の範囲を充足するＯＤＡ／ＢＰＤＡの２成分系ポリイミドフィルムの製造が可能であることについて</a:t>
            </a:r>
            <a:r>
              <a:rPr lang="ja-JP" altLang="en-US" u="sng" dirty="0">
                <a:solidFill>
                  <a:srgbClr val="FF0000"/>
                </a:solidFill>
              </a:rPr>
              <a:t>何ら具体的な主張立証をしない</a:t>
            </a:r>
            <a:r>
              <a:rPr lang="ja-JP" altLang="en-US" dirty="0"/>
              <a:t>。</a:t>
            </a:r>
          </a:p>
        </p:txBody>
      </p:sp>
      <p:sp>
        <p:nvSpPr>
          <p:cNvPr id="6" name="右矢印 5"/>
          <p:cNvSpPr/>
          <p:nvPr/>
        </p:nvSpPr>
        <p:spPr>
          <a:xfrm>
            <a:off x="1835696" y="6177571"/>
            <a:ext cx="720080" cy="5040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627784" y="6216461"/>
            <a:ext cx="4229043" cy="461665"/>
          </a:xfrm>
          <a:prstGeom prst="rect">
            <a:avLst/>
          </a:prstGeom>
          <a:noFill/>
        </p:spPr>
        <p:txBody>
          <a:bodyPr wrap="none" rtlCol="0">
            <a:spAutoFit/>
          </a:bodyPr>
          <a:lstStyle/>
          <a:p>
            <a:r>
              <a:rPr kumimoji="1" lang="ja-JP" altLang="en-US" sz="2400" dirty="0" smtClean="0"/>
              <a:t>審決取消、無効審判に差し戻し</a:t>
            </a:r>
            <a:endParaRPr kumimoji="1" lang="ja-JP" altLang="en-US" sz="2400" dirty="0"/>
          </a:p>
        </p:txBody>
      </p:sp>
      <p:sp>
        <p:nvSpPr>
          <p:cNvPr id="10" name="テキスト ボックス 9"/>
          <p:cNvSpPr txBox="1"/>
          <p:nvPr/>
        </p:nvSpPr>
        <p:spPr>
          <a:xfrm>
            <a:off x="3028701" y="3780616"/>
            <a:ext cx="204735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b="1" dirty="0" smtClean="0"/>
              <a:t>ここが審決と違う！</a:t>
            </a:r>
            <a:endParaRPr kumimoji="1" lang="ja-JP" altLang="en-US" b="1" dirty="0"/>
          </a:p>
        </p:txBody>
      </p:sp>
      <p:sp>
        <p:nvSpPr>
          <p:cNvPr id="11" name="V 字形矢印 10"/>
          <p:cNvSpPr/>
          <p:nvPr/>
        </p:nvSpPr>
        <p:spPr>
          <a:xfrm>
            <a:off x="2339752" y="3780616"/>
            <a:ext cx="576064" cy="368464"/>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9641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侵害訴訟</a:t>
            </a:r>
            <a:r>
              <a:rPr kumimoji="1" lang="ja-JP" altLang="en-US" sz="3600" dirty="0" smtClean="0"/>
              <a:t>（差止請求のみ）</a:t>
            </a:r>
            <a:endParaRPr kumimoji="1" lang="ja-JP" altLang="en-US" sz="3600" dirty="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18</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3321242861"/>
              </p:ext>
            </p:extLst>
          </p:nvPr>
        </p:nvGraphicFramePr>
        <p:xfrm>
          <a:off x="323528" y="1772816"/>
          <a:ext cx="8424936" cy="3312160"/>
        </p:xfrm>
        <a:graphic>
          <a:graphicData uri="http://schemas.openxmlformats.org/drawingml/2006/table">
            <a:tbl>
              <a:tblPr firstRow="1" bandRow="1">
                <a:tableStyleId>{5C22544A-7EE6-4342-B048-85BDC9FD1C3A}</a:tableStyleId>
              </a:tblPr>
              <a:tblGrid>
                <a:gridCol w="2808312"/>
                <a:gridCol w="2808312"/>
                <a:gridCol w="2808312"/>
              </a:tblGrid>
              <a:tr h="370840">
                <a:tc>
                  <a:txBody>
                    <a:bodyPr/>
                    <a:lstStyle/>
                    <a:p>
                      <a:r>
                        <a:rPr kumimoji="1" lang="ja-JP" altLang="en-US" dirty="0" smtClean="0"/>
                        <a:t>争点</a:t>
                      </a:r>
                      <a:endParaRPr kumimoji="1" lang="ja-JP" altLang="en-US" dirty="0"/>
                    </a:p>
                  </a:txBody>
                  <a:tcPr/>
                </a:tc>
                <a:tc>
                  <a:txBody>
                    <a:bodyPr/>
                    <a:lstStyle/>
                    <a:p>
                      <a:r>
                        <a:rPr kumimoji="1" lang="ja-JP" altLang="en-US" dirty="0" smtClean="0"/>
                        <a:t>東京地裁</a:t>
                      </a:r>
                      <a:endParaRPr kumimoji="1" lang="en-US" altLang="ja-JP" dirty="0" smtClean="0"/>
                    </a:p>
                    <a:p>
                      <a:r>
                        <a:rPr kumimoji="1" lang="ja-JP" altLang="en-US" sz="1800" dirty="0" smtClean="0"/>
                        <a:t>平成</a:t>
                      </a:r>
                      <a:r>
                        <a:rPr kumimoji="1" lang="en-US" altLang="ja-JP" sz="1800" dirty="0" smtClean="0"/>
                        <a:t>24</a:t>
                      </a:r>
                      <a:r>
                        <a:rPr lang="ja-JP" altLang="en-US" dirty="0" smtClean="0"/>
                        <a:t>年（ﾜ）</a:t>
                      </a:r>
                      <a:r>
                        <a:rPr lang="en-US" altLang="ja-JP" dirty="0" smtClean="0"/>
                        <a:t>11800</a:t>
                      </a:r>
                      <a:r>
                        <a:rPr lang="ja-JP" altLang="en-US" dirty="0" smtClean="0"/>
                        <a:t>号</a:t>
                      </a:r>
                      <a:endParaRPr kumimoji="1" lang="ja-JP" altLang="en-US" dirty="0"/>
                    </a:p>
                  </a:txBody>
                  <a:tcPr/>
                </a:tc>
                <a:tc>
                  <a:txBody>
                    <a:bodyPr/>
                    <a:lstStyle/>
                    <a:p>
                      <a:r>
                        <a:rPr kumimoji="1" lang="ja-JP" altLang="en-US" dirty="0" smtClean="0"/>
                        <a:t>知財高裁</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平成</a:t>
                      </a:r>
                      <a:r>
                        <a:rPr kumimoji="1" lang="en-US" altLang="ja-JP" sz="1800" dirty="0" smtClean="0"/>
                        <a:t>26</a:t>
                      </a:r>
                      <a:r>
                        <a:rPr kumimoji="1" lang="ja-JP" altLang="en-US" sz="1800" dirty="0" smtClean="0"/>
                        <a:t>年（ﾈ）</a:t>
                      </a:r>
                      <a:r>
                        <a:rPr kumimoji="1" lang="en-US" altLang="ja-JP" sz="1800" dirty="0" smtClean="0"/>
                        <a:t>10045</a:t>
                      </a:r>
                      <a:r>
                        <a:rPr kumimoji="1" lang="ja-JP" altLang="en-US" sz="1800" dirty="0" smtClean="0"/>
                        <a:t>号</a:t>
                      </a:r>
                    </a:p>
                  </a:txBody>
                  <a:tcPr/>
                </a:tc>
              </a:tr>
              <a:tr h="370840">
                <a:tc>
                  <a:txBody>
                    <a:bodyPr/>
                    <a:lstStyle/>
                    <a:p>
                      <a:r>
                        <a:rPr kumimoji="1" lang="ja-JP" altLang="en-US" dirty="0" smtClean="0"/>
                        <a:t>争点①（イ号の構成）</a:t>
                      </a:r>
                      <a:endParaRPr kumimoji="1" lang="ja-JP" altLang="en-US" dirty="0"/>
                    </a:p>
                  </a:txBody>
                  <a:tcPr/>
                </a:tc>
                <a:tc>
                  <a:txBody>
                    <a:bodyPr/>
                    <a:lstStyle/>
                    <a:p>
                      <a:r>
                        <a:rPr kumimoji="1" lang="ja-JP" altLang="en-US" dirty="0" smtClean="0"/>
                        <a:t>原告主張棄却</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r>
              <a:tr h="370840">
                <a:tc>
                  <a:txBody>
                    <a:bodyPr/>
                    <a:lstStyle/>
                    <a:p>
                      <a:r>
                        <a:rPr kumimoji="1" lang="ja-JP" altLang="en-US" dirty="0" smtClean="0"/>
                        <a:t>争点②（技術的範囲）</a:t>
                      </a:r>
                      <a:endParaRPr kumimoji="1" lang="ja-JP" altLang="en-US" dirty="0"/>
                    </a:p>
                  </a:txBody>
                  <a:tcPr/>
                </a:tc>
                <a:tc>
                  <a:txBody>
                    <a:bodyPr/>
                    <a:lstStyle/>
                    <a:p>
                      <a:r>
                        <a:rPr kumimoji="1" lang="ja-JP" altLang="en-US" dirty="0" smtClean="0"/>
                        <a:t>技術的範囲に属する</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争点②‘（間接侵害）</a:t>
                      </a:r>
                      <a:endParaRPr kumimoji="1" lang="ja-JP" altLang="en-US" dirty="0"/>
                    </a:p>
                  </a:txBody>
                  <a:tcPr/>
                </a:tc>
                <a:tc>
                  <a:txBody>
                    <a:bodyPr/>
                    <a:lstStyle/>
                    <a:p>
                      <a:r>
                        <a:rPr kumimoji="1" lang="ja-JP" altLang="en-US" dirty="0" smtClean="0"/>
                        <a:t>該当せず</a:t>
                      </a:r>
                      <a:endParaRPr kumimoji="1" lang="ja-JP" altLang="en-US" dirty="0"/>
                    </a:p>
                  </a:txBody>
                  <a:tcPr/>
                </a:tc>
                <a:tc>
                  <a:txBody>
                    <a:bodyPr/>
                    <a:lstStyle/>
                    <a:p>
                      <a:r>
                        <a:rPr kumimoji="1" lang="ja-JP" altLang="en-US" dirty="0" smtClean="0"/>
                        <a:t>－</a:t>
                      </a:r>
                      <a:endParaRPr kumimoji="1" lang="ja-JP" altLang="en-US" dirty="0"/>
                    </a:p>
                  </a:txBody>
                  <a:tcPr/>
                </a:tc>
              </a:tr>
              <a:tr h="370840">
                <a:tc>
                  <a:txBody>
                    <a:bodyPr/>
                    <a:lstStyle/>
                    <a:p>
                      <a:r>
                        <a:rPr kumimoji="1" lang="ja-JP" altLang="en-US" dirty="0" smtClean="0"/>
                        <a:t>争点③（先使用）</a:t>
                      </a:r>
                      <a:endParaRPr kumimoji="1" lang="ja-JP" altLang="en-US" dirty="0"/>
                    </a:p>
                  </a:txBody>
                  <a:tcPr/>
                </a:tc>
                <a:tc>
                  <a:txBody>
                    <a:bodyPr/>
                    <a:lstStyle/>
                    <a:p>
                      <a:r>
                        <a:rPr kumimoji="1" lang="ja-JP" altLang="en-US" dirty="0" smtClean="0"/>
                        <a:t>－</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r>
              <a:tr h="370840">
                <a:tc>
                  <a:txBody>
                    <a:bodyPr/>
                    <a:lstStyle/>
                    <a:p>
                      <a:r>
                        <a:rPr kumimoji="1" lang="ja-JP" altLang="en-US" dirty="0" smtClean="0"/>
                        <a:t>争点④（無効論）</a:t>
                      </a:r>
                      <a:endParaRPr kumimoji="1" lang="ja-JP" altLang="en-US" dirty="0"/>
                    </a:p>
                  </a:txBody>
                  <a:tcPr/>
                </a:tc>
                <a:tc>
                  <a:txBody>
                    <a:bodyPr/>
                    <a:lstStyle/>
                    <a:p>
                      <a:pPr marL="622300" indent="-622300"/>
                      <a:r>
                        <a:rPr kumimoji="1" lang="ja-JP" altLang="en-US" dirty="0" smtClean="0"/>
                        <a:t>請求項１：公然実施に基づく進歩性により無効</a:t>
                      </a:r>
                      <a:endParaRPr kumimoji="1" lang="en-US" altLang="ja-JP" dirty="0" smtClean="0"/>
                    </a:p>
                    <a:p>
                      <a:pPr marL="622300" indent="-622300"/>
                      <a:r>
                        <a:rPr kumimoji="1" lang="ja-JP" altLang="en-US" dirty="0" smtClean="0"/>
                        <a:t>請求項９：公然実施により無効</a:t>
                      </a:r>
                      <a:endParaRPr kumimoji="1" lang="ja-JP" altLang="en-US" dirty="0"/>
                    </a:p>
                  </a:txBody>
                  <a:tcPr/>
                </a:tc>
                <a:tc>
                  <a:txBody>
                    <a:bodyPr/>
                    <a:lstStyle/>
                    <a:p>
                      <a:pPr marL="622300" indent="-622300"/>
                      <a:r>
                        <a:rPr kumimoji="1" lang="ja-JP" altLang="en-US" dirty="0" smtClean="0"/>
                        <a:t>請求項１：公然実施に基づく進歩性により無効</a:t>
                      </a:r>
                      <a:endParaRPr kumimoji="1" lang="en-US" altLang="ja-JP" dirty="0" smtClean="0"/>
                    </a:p>
                    <a:p>
                      <a:pPr marL="622300" indent="-622300"/>
                      <a:r>
                        <a:rPr kumimoji="1" lang="ja-JP" altLang="en-US" dirty="0" smtClean="0"/>
                        <a:t>請求項９：公然実施により無効</a:t>
                      </a:r>
                      <a:endParaRPr kumimoji="1" lang="ja-JP" altLang="en-US" dirty="0"/>
                    </a:p>
                  </a:txBody>
                  <a:tcPr/>
                </a:tc>
              </a:tr>
            </a:tbl>
          </a:graphicData>
        </a:graphic>
      </p:graphicFrame>
      <p:sp>
        <p:nvSpPr>
          <p:cNvPr id="7" name="テキスト ボックス 6"/>
          <p:cNvSpPr txBox="1"/>
          <p:nvPr/>
        </p:nvSpPr>
        <p:spPr>
          <a:xfrm>
            <a:off x="323528" y="5085184"/>
            <a:ext cx="8568952" cy="1477328"/>
          </a:xfrm>
          <a:prstGeom prst="rect">
            <a:avLst/>
          </a:prstGeom>
          <a:noFill/>
        </p:spPr>
        <p:txBody>
          <a:bodyPr wrap="square" rtlCol="0">
            <a:spAutoFit/>
          </a:bodyPr>
          <a:lstStyle/>
          <a:p>
            <a:r>
              <a:rPr kumimoji="1" lang="ja-JP" altLang="en-US" dirty="0" smtClean="0"/>
              <a:t>公然実施に基づく無効判決のポイント</a:t>
            </a:r>
            <a:endParaRPr kumimoji="1" lang="en-US" altLang="ja-JP" dirty="0" smtClean="0"/>
          </a:p>
          <a:p>
            <a:pPr marL="88900" indent="-88900"/>
            <a:r>
              <a:rPr lang="ja-JP" altLang="en-US" dirty="0" smtClean="0"/>
              <a:t>・</a:t>
            </a:r>
            <a:r>
              <a:rPr lang="ja-JP" altLang="en-US" u="sng" dirty="0" smtClean="0">
                <a:solidFill>
                  <a:srgbClr val="FF0000"/>
                </a:solidFill>
              </a:rPr>
              <a:t>技術的範囲に属する２８本</a:t>
            </a:r>
            <a:r>
              <a:rPr lang="ja-JP" altLang="en-US" dirty="0" smtClean="0"/>
              <a:t>の先行製品を反復して製造しているのだから、構成要件を満たさないものが含まれたり、</a:t>
            </a:r>
            <a:r>
              <a:rPr lang="ja-JP" altLang="en-US" u="sng" dirty="0" smtClean="0">
                <a:solidFill>
                  <a:srgbClr val="FF0000"/>
                </a:solidFill>
              </a:rPr>
              <a:t>ばらつき</a:t>
            </a:r>
            <a:r>
              <a:rPr lang="ja-JP" altLang="en-US" dirty="0" smtClean="0"/>
              <a:t>があるのは本件発明の内容を知らず、特定の熱膨張係数を目標としていなかっただけで、先行発明が完成していないことにはならない</a:t>
            </a:r>
            <a:endParaRPr lang="en-US" altLang="ja-JP" dirty="0" smtClean="0"/>
          </a:p>
          <a:p>
            <a:r>
              <a:rPr kumimoji="1" lang="ja-JP" altLang="en-US" dirty="0" smtClean="0"/>
              <a:t>・当事者双方が相互に</a:t>
            </a:r>
            <a:r>
              <a:rPr kumimoji="1" lang="ja-JP" altLang="en-US" u="sng" dirty="0" smtClean="0">
                <a:solidFill>
                  <a:srgbClr val="FF0000"/>
                </a:solidFill>
              </a:rPr>
              <a:t>守秘義務</a:t>
            </a:r>
            <a:r>
              <a:rPr kumimoji="1" lang="ja-JP" altLang="en-US" dirty="0" smtClean="0"/>
              <a:t>を負っていたことを認めるに足りる証拠はない</a:t>
            </a:r>
            <a:endParaRPr kumimoji="1" lang="ja-JP" altLang="en-US" dirty="0"/>
          </a:p>
        </p:txBody>
      </p:sp>
      <p:grpSp>
        <p:nvGrpSpPr>
          <p:cNvPr id="10" name="グループ化 9"/>
          <p:cNvGrpSpPr/>
          <p:nvPr/>
        </p:nvGrpSpPr>
        <p:grpSpPr>
          <a:xfrm>
            <a:off x="7400835" y="2630525"/>
            <a:ext cx="1656184" cy="1224136"/>
            <a:chOff x="7236296" y="2780928"/>
            <a:chExt cx="1656184" cy="1224136"/>
          </a:xfrm>
        </p:grpSpPr>
        <p:sp>
          <p:nvSpPr>
            <p:cNvPr id="8" name="星 32 7"/>
            <p:cNvSpPr/>
            <p:nvPr/>
          </p:nvSpPr>
          <p:spPr>
            <a:xfrm>
              <a:off x="7236296" y="2780928"/>
              <a:ext cx="1656184" cy="1224136"/>
            </a:xfrm>
            <a:prstGeom prst="star32">
              <a:avLst/>
            </a:prstGeom>
          </p:spPr>
          <p:style>
            <a:lnRef idx="1">
              <a:schemeClr val="accent6"/>
            </a:lnRef>
            <a:fillRef idx="2">
              <a:schemeClr val="accent6"/>
            </a:fillRef>
            <a:effectRef idx="1">
              <a:schemeClr val="accent6"/>
            </a:effectRef>
            <a:fontRef idx="minor">
              <a:schemeClr val="dk1"/>
            </a:fontRef>
          </p:style>
          <p:txBody>
            <a:bodyPr lIns="36000" tIns="0" rIns="36000" bIns="0" rtlCol="0" anchor="ctr"/>
            <a:lstStyle/>
            <a:p>
              <a:pPr algn="ctr"/>
              <a:endParaRPr kumimoji="1" lang="ja-JP" altLang="en-US" dirty="0"/>
            </a:p>
          </p:txBody>
        </p:sp>
        <p:sp>
          <p:nvSpPr>
            <p:cNvPr id="9" name="正方形/長方形 8"/>
            <p:cNvSpPr/>
            <p:nvPr/>
          </p:nvSpPr>
          <p:spPr>
            <a:xfrm>
              <a:off x="7452320" y="2931331"/>
              <a:ext cx="1246495" cy="923330"/>
            </a:xfrm>
            <a:prstGeom prst="rect">
              <a:avLst/>
            </a:prstGeom>
          </p:spPr>
          <p:txBody>
            <a:bodyPr wrap="square">
              <a:spAutoFit/>
            </a:bodyPr>
            <a:lstStyle/>
            <a:p>
              <a:pPr algn="ctr"/>
              <a:r>
                <a:rPr lang="ja-JP" altLang="en-US" dirty="0" smtClean="0"/>
                <a:t>当事者間の共同開発が問題</a:t>
              </a:r>
              <a:endParaRPr lang="ja-JP" altLang="en-US" dirty="0"/>
            </a:p>
          </p:txBody>
        </p:sp>
      </p:grpSp>
      <p:cxnSp>
        <p:nvCxnSpPr>
          <p:cNvPr id="12" name="直線矢印コネクタ 11"/>
          <p:cNvCxnSpPr/>
          <p:nvPr/>
        </p:nvCxnSpPr>
        <p:spPr>
          <a:xfrm flipH="1">
            <a:off x="7400835" y="3573016"/>
            <a:ext cx="216024"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5076056" y="3573016"/>
            <a:ext cx="2540803"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946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9F62DB1-7227-4E63-86FC-2C8026E73A73}" type="slidenum">
              <a:rPr lang="ja-JP" altLang="en-US" smtClean="0"/>
              <a:pPr>
                <a:defRPr/>
              </a:pPr>
              <a:t>19</a:t>
            </a:fld>
            <a:endParaRPr lang="ja-JP" altLang="en-US"/>
          </a:p>
        </p:txBody>
      </p:sp>
      <p:sp>
        <p:nvSpPr>
          <p:cNvPr id="3" name="タイトル 1"/>
          <p:cNvSpPr txBox="1">
            <a:spLocks/>
          </p:cNvSpPr>
          <p:nvPr/>
        </p:nvSpPr>
        <p:spPr>
          <a:xfrm>
            <a:off x="457200" y="188913"/>
            <a:ext cx="8229600" cy="719807"/>
          </a:xfrm>
          <a:prstGeom prst="rect">
            <a:avLst/>
          </a:prstGeom>
        </p:spPr>
        <p:txBody>
          <a:bodyPr/>
          <a:lstStyle>
            <a:lvl1pPr algn="ctr" rtl="0" fontAlgn="base">
              <a:spcBef>
                <a:spcPct val="0"/>
              </a:spcBef>
              <a:spcAft>
                <a:spcPct val="0"/>
              </a:spcAft>
              <a:defRPr kumimoji="1" sz="4400" kern="1200">
                <a:solidFill>
                  <a:schemeClr val="tx1"/>
                </a:solidFill>
                <a:latin typeface="Arial" panose="020B0604020202020204" pitchFamily="34" charset="0"/>
                <a:ea typeface="ＭＳ Ｐゴシック" panose="020B0600070205080204" pitchFamily="50" charset="-128"/>
                <a:cs typeface="+mj-cs"/>
              </a:defRPr>
            </a:lvl1pPr>
            <a:lvl2pPr algn="ctr" rtl="0" fontAlgn="base">
              <a:spcBef>
                <a:spcPct val="0"/>
              </a:spcBef>
              <a:spcAft>
                <a:spcPct val="0"/>
              </a:spcAft>
              <a:defRPr kumimoji="1" sz="4400">
                <a:solidFill>
                  <a:schemeClr val="tx1"/>
                </a:solidFill>
                <a:latin typeface="Arial" charset="0"/>
                <a:ea typeface="ＭＳ Ｐゴシック" charset="-128"/>
              </a:defRPr>
            </a:lvl2pPr>
            <a:lvl3pPr algn="ctr" rtl="0" fontAlgn="base">
              <a:spcBef>
                <a:spcPct val="0"/>
              </a:spcBef>
              <a:spcAft>
                <a:spcPct val="0"/>
              </a:spcAft>
              <a:defRPr kumimoji="1" sz="4400">
                <a:solidFill>
                  <a:schemeClr val="tx1"/>
                </a:solidFill>
                <a:latin typeface="Arial" charset="0"/>
                <a:ea typeface="ＭＳ Ｐゴシック" charset="-128"/>
              </a:defRPr>
            </a:lvl3pPr>
            <a:lvl4pPr algn="ctr" rtl="0" fontAlgn="base">
              <a:spcBef>
                <a:spcPct val="0"/>
              </a:spcBef>
              <a:spcAft>
                <a:spcPct val="0"/>
              </a:spcAft>
              <a:defRPr kumimoji="1" sz="4400">
                <a:solidFill>
                  <a:schemeClr val="tx1"/>
                </a:solidFill>
                <a:latin typeface="Arial" charset="0"/>
                <a:ea typeface="ＭＳ Ｐゴシック" charset="-128"/>
              </a:defRPr>
            </a:lvl4pPr>
            <a:lvl5pPr algn="ctr" rtl="0" fontAlgn="base">
              <a:spcBef>
                <a:spcPct val="0"/>
              </a:spcBef>
              <a:spcAft>
                <a:spcPct val="0"/>
              </a:spcAft>
              <a:defRPr kumimoji="1" sz="4400">
                <a:solidFill>
                  <a:schemeClr val="tx1"/>
                </a:solidFill>
                <a:latin typeface="Arial" charset="0"/>
                <a:ea typeface="ＭＳ Ｐゴシック" charset="-128"/>
              </a:defRPr>
            </a:lvl5pPr>
            <a:lvl6pPr marL="457200" algn="ctr" rtl="0" fontAlgn="base">
              <a:spcBef>
                <a:spcPct val="0"/>
              </a:spcBef>
              <a:spcAft>
                <a:spcPct val="0"/>
              </a:spcAft>
              <a:defRPr kumimoji="1" sz="4400">
                <a:solidFill>
                  <a:schemeClr val="tx1"/>
                </a:solidFill>
                <a:latin typeface="Arial" charset="0"/>
                <a:ea typeface="ＭＳ Ｐゴシック" charset="-128"/>
              </a:defRPr>
            </a:lvl6pPr>
            <a:lvl7pPr marL="914400" algn="ctr" rtl="0" fontAlgn="base">
              <a:spcBef>
                <a:spcPct val="0"/>
              </a:spcBef>
              <a:spcAft>
                <a:spcPct val="0"/>
              </a:spcAft>
              <a:defRPr kumimoji="1" sz="4400">
                <a:solidFill>
                  <a:schemeClr val="tx1"/>
                </a:solidFill>
                <a:latin typeface="Arial" charset="0"/>
                <a:ea typeface="ＭＳ Ｐゴシック" charset="-128"/>
              </a:defRPr>
            </a:lvl7pPr>
            <a:lvl8pPr marL="1371600" algn="ctr" rtl="0" fontAlgn="base">
              <a:spcBef>
                <a:spcPct val="0"/>
              </a:spcBef>
              <a:spcAft>
                <a:spcPct val="0"/>
              </a:spcAft>
              <a:defRPr kumimoji="1" sz="4400">
                <a:solidFill>
                  <a:schemeClr val="tx1"/>
                </a:solidFill>
                <a:latin typeface="Arial" charset="0"/>
                <a:ea typeface="ＭＳ Ｐゴシック" charset="-128"/>
              </a:defRPr>
            </a:lvl8pPr>
            <a:lvl9pPr marL="1828800" algn="ctr" rtl="0" fontAlgn="base">
              <a:spcBef>
                <a:spcPct val="0"/>
              </a:spcBef>
              <a:spcAft>
                <a:spcPct val="0"/>
              </a:spcAft>
              <a:defRPr kumimoji="1" sz="4400">
                <a:solidFill>
                  <a:schemeClr val="tx1"/>
                </a:solidFill>
                <a:latin typeface="Arial" charset="0"/>
                <a:ea typeface="ＭＳ Ｐゴシック" charset="-128"/>
              </a:defRPr>
            </a:lvl9pPr>
          </a:lstStyle>
          <a:p>
            <a:r>
              <a:rPr lang="ja-JP" altLang="en-US" sz="4000" dirty="0" smtClean="0"/>
              <a:t>知財高裁判決のその後</a:t>
            </a:r>
            <a:r>
              <a:rPr lang="ja-JP" altLang="en-US" sz="3200" dirty="0" smtClean="0"/>
              <a:t>～予告</a:t>
            </a:r>
            <a:r>
              <a:rPr lang="ja-JP" altLang="en-US" sz="3200" dirty="0"/>
              <a:t>審決</a:t>
            </a:r>
            <a:r>
              <a:rPr lang="ja-JP" altLang="en-US" sz="3200" dirty="0" smtClean="0"/>
              <a:t>等～</a:t>
            </a:r>
            <a:endParaRPr lang="ja-JP" altLang="en-US" sz="4000" dirty="0"/>
          </a:p>
        </p:txBody>
      </p:sp>
      <p:graphicFrame>
        <p:nvGraphicFramePr>
          <p:cNvPr id="4" name="表 3"/>
          <p:cNvGraphicFramePr>
            <a:graphicFrameLocks noGrp="1"/>
          </p:cNvGraphicFramePr>
          <p:nvPr>
            <p:extLst>
              <p:ext uri="{D42A27DB-BD31-4B8C-83A1-F6EECF244321}">
                <p14:modId xmlns:p14="http://schemas.microsoft.com/office/powerpoint/2010/main" val="2215443410"/>
              </p:ext>
            </p:extLst>
          </p:nvPr>
        </p:nvGraphicFramePr>
        <p:xfrm>
          <a:off x="179512" y="1412776"/>
          <a:ext cx="8496945" cy="1854200"/>
        </p:xfrm>
        <a:graphic>
          <a:graphicData uri="http://schemas.openxmlformats.org/drawingml/2006/table">
            <a:tbl>
              <a:tblPr firstRow="1" bandRow="1">
                <a:tableStyleId>{5940675A-B579-460E-94D1-54222C63F5DA}</a:tableStyleId>
              </a:tblPr>
              <a:tblGrid>
                <a:gridCol w="2520280"/>
                <a:gridCol w="1044362"/>
                <a:gridCol w="1691942"/>
                <a:gridCol w="1008112"/>
                <a:gridCol w="1200629"/>
                <a:gridCol w="1031620"/>
              </a:tblGrid>
              <a:tr h="370840">
                <a:tc rowSpan="2">
                  <a:txBody>
                    <a:bodyPr/>
                    <a:lstStyle/>
                    <a:p>
                      <a:pPr algn="ctr"/>
                      <a:r>
                        <a:rPr kumimoji="1" lang="ja-JP" altLang="en-US" dirty="0" smtClean="0"/>
                        <a:t>ポリイミドフィルム</a:t>
                      </a:r>
                      <a:endParaRPr kumimoji="1" lang="ja-JP" altLang="en-US" dirty="0"/>
                    </a:p>
                  </a:txBody>
                  <a:tcPr anchor="ctr"/>
                </a:tc>
                <a:tc gridSpan="2">
                  <a:txBody>
                    <a:bodyPr/>
                    <a:lstStyle/>
                    <a:p>
                      <a:pPr algn="ctr"/>
                      <a:r>
                        <a:rPr kumimoji="1" lang="ja-JP" altLang="en-US" dirty="0" smtClean="0"/>
                        <a:t>芳香族ジアミン成分</a:t>
                      </a:r>
                      <a:endParaRPr kumimoji="1" lang="ja-JP" altLang="en-US" dirty="0"/>
                    </a:p>
                  </a:txBody>
                  <a:tcPr/>
                </a:tc>
                <a:tc hMerge="1">
                  <a:txBody>
                    <a:bodyPr/>
                    <a:lstStyle/>
                    <a:p>
                      <a:endParaRPr kumimoji="1" lang="ja-JP" altLang="en-US" dirty="0"/>
                    </a:p>
                  </a:txBody>
                  <a:tcPr/>
                </a:tc>
                <a:tc gridSpan="2">
                  <a:txBody>
                    <a:bodyPr/>
                    <a:lstStyle/>
                    <a:p>
                      <a:pPr algn="ctr"/>
                      <a:r>
                        <a:rPr kumimoji="1" lang="ja-JP" altLang="en-US" dirty="0" smtClean="0"/>
                        <a:t>酸無水物成分</a:t>
                      </a:r>
                      <a:endParaRPr kumimoji="1" lang="ja-JP" altLang="en-US" dirty="0"/>
                    </a:p>
                  </a:txBody>
                  <a:tcPr/>
                </a:tc>
                <a:tc hMerge="1">
                  <a:txBody>
                    <a:bodyPr/>
                    <a:lstStyle/>
                    <a:p>
                      <a:endParaRPr kumimoji="1" lang="ja-JP" altLang="en-US" dirty="0"/>
                    </a:p>
                  </a:txBody>
                  <a:tcPr/>
                </a:tc>
                <a:tc rowSpan="2">
                  <a:txBody>
                    <a:bodyPr/>
                    <a:lstStyle/>
                    <a:p>
                      <a:pPr algn="ctr"/>
                      <a:r>
                        <a:rPr kumimoji="1" lang="ja-JP" altLang="en-US" dirty="0" smtClean="0"/>
                        <a:t>特許性</a:t>
                      </a:r>
                      <a:endParaRPr kumimoji="1" lang="ja-JP" altLang="en-US" dirty="0"/>
                    </a:p>
                  </a:txBody>
                  <a:tcPr anchor="ctr"/>
                </a:tc>
              </a:tr>
              <a:tr h="370840">
                <a:tc vMerge="1">
                  <a:txBody>
                    <a:bodyPr/>
                    <a:lstStyle/>
                    <a:p>
                      <a:endParaRPr kumimoji="1" lang="ja-JP" altLang="en-US" dirty="0"/>
                    </a:p>
                  </a:txBody>
                  <a:tcPr/>
                </a:tc>
                <a:tc>
                  <a:txBody>
                    <a:bodyPr/>
                    <a:lstStyle/>
                    <a:p>
                      <a:pPr algn="ctr"/>
                      <a:r>
                        <a:rPr kumimoji="1" lang="ja-JP" altLang="en-US" dirty="0" smtClean="0"/>
                        <a:t>ＰＰＤ</a:t>
                      </a:r>
                      <a:endParaRPr kumimoji="1" lang="ja-JP" altLang="en-US" dirty="0"/>
                    </a:p>
                  </a:txBody>
                  <a:tcPr/>
                </a:tc>
                <a:tc>
                  <a:txBody>
                    <a:bodyPr/>
                    <a:lstStyle/>
                    <a:p>
                      <a:pPr algn="ctr"/>
                      <a:r>
                        <a:rPr kumimoji="1" lang="en-US" altLang="ja-JP" dirty="0" smtClean="0"/>
                        <a:t>4,4’-/3,4’-</a:t>
                      </a:r>
                      <a:r>
                        <a:rPr kumimoji="1" lang="ja-JP" altLang="en-US" dirty="0" smtClean="0"/>
                        <a:t>ＯＤＡ</a:t>
                      </a:r>
                      <a:endParaRPr kumimoji="1" lang="ja-JP" altLang="en-US" dirty="0"/>
                    </a:p>
                  </a:txBody>
                  <a:tcPr/>
                </a:tc>
                <a:tc>
                  <a:txBody>
                    <a:bodyPr/>
                    <a:lstStyle/>
                    <a:p>
                      <a:pPr algn="ctr"/>
                      <a:r>
                        <a:rPr kumimoji="1" lang="ja-JP" altLang="en-US" dirty="0" smtClean="0"/>
                        <a:t>ＰＭＤＡ</a:t>
                      </a:r>
                      <a:endParaRPr kumimoji="1" lang="ja-JP" altLang="en-US" dirty="0"/>
                    </a:p>
                  </a:txBody>
                  <a:tcPr/>
                </a:tc>
                <a:tc>
                  <a:txBody>
                    <a:bodyPr/>
                    <a:lstStyle/>
                    <a:p>
                      <a:pPr algn="ctr"/>
                      <a:r>
                        <a:rPr kumimoji="1" lang="ja-JP" altLang="en-US" dirty="0" smtClean="0"/>
                        <a:t>ＢＰＤＡ</a:t>
                      </a:r>
                      <a:endParaRPr kumimoji="1" lang="ja-JP" altLang="en-US" dirty="0"/>
                    </a:p>
                  </a:txBody>
                  <a:tcPr/>
                </a:tc>
                <a:tc vMerge="1">
                  <a:txBody>
                    <a:bodyPr/>
                    <a:lstStyle/>
                    <a:p>
                      <a:pPr algn="ctr"/>
                      <a:endParaRPr kumimoji="1" lang="ja-JP" altLang="en-US" dirty="0"/>
                    </a:p>
                  </a:txBody>
                  <a:tcPr/>
                </a:tc>
              </a:tr>
              <a:tr h="370840">
                <a:tc>
                  <a:txBody>
                    <a:bodyPr/>
                    <a:lstStyle/>
                    <a:p>
                      <a:r>
                        <a:rPr kumimoji="1" lang="ja-JP" altLang="en-US" dirty="0" smtClean="0"/>
                        <a:t>実施例</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t>有効</a:t>
                      </a:r>
                      <a:endParaRPr kumimoji="1" lang="ja-JP" altLang="en-US" dirty="0"/>
                    </a:p>
                  </a:txBody>
                  <a:tcPr/>
                </a:tc>
              </a:tr>
              <a:tr h="370840">
                <a:tc>
                  <a:txBody>
                    <a:bodyPr/>
                    <a:lstStyle/>
                    <a:p>
                      <a:r>
                        <a:rPr kumimoji="1" lang="ja-JP" altLang="en-US" dirty="0" smtClean="0"/>
                        <a:t>記載不備の論点１</a:t>
                      </a:r>
                      <a:r>
                        <a:rPr kumimoji="1" lang="en-US" altLang="ja-JP" dirty="0" smtClean="0"/>
                        <a:t>(</a:t>
                      </a:r>
                      <a:r>
                        <a:rPr kumimoji="1" lang="ja-JP" altLang="en-US" dirty="0" smtClean="0"/>
                        <a:t>イ号</a:t>
                      </a:r>
                      <a:r>
                        <a:rPr kumimoji="1" lang="en-US" altLang="ja-JP" dirty="0" smtClean="0"/>
                        <a:t>)</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t>有効</a:t>
                      </a:r>
                      <a:endParaRPr kumimoji="1" lang="ja-JP" altLang="en-US" dirty="0"/>
                    </a:p>
                  </a:txBody>
                  <a:tcPr anchor="ctr"/>
                </a:tc>
              </a:tr>
              <a:tr h="370840">
                <a:tc>
                  <a:txBody>
                    <a:bodyPr/>
                    <a:lstStyle/>
                    <a:p>
                      <a:r>
                        <a:rPr kumimoji="1" lang="ja-JP" altLang="en-US" dirty="0" smtClean="0"/>
                        <a:t>記載不備の論点２</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olidFill>
                            <a:srgbClr val="C00000"/>
                          </a:solidFill>
                        </a:rPr>
                        <a:t>無効</a:t>
                      </a:r>
                      <a:endParaRPr kumimoji="1" lang="ja-JP" altLang="en-US" dirty="0">
                        <a:solidFill>
                          <a:srgbClr val="C00000"/>
                        </a:solidFill>
                      </a:endParaRPr>
                    </a:p>
                  </a:txBody>
                  <a:tcPr anchor="ct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944025928"/>
              </p:ext>
            </p:extLst>
          </p:nvPr>
        </p:nvGraphicFramePr>
        <p:xfrm>
          <a:off x="179512" y="3702640"/>
          <a:ext cx="8496945" cy="2966720"/>
        </p:xfrm>
        <a:graphic>
          <a:graphicData uri="http://schemas.openxmlformats.org/drawingml/2006/table">
            <a:tbl>
              <a:tblPr firstRow="1" bandRow="1">
                <a:tableStyleId>{5940675A-B579-460E-94D1-54222C63F5DA}</a:tableStyleId>
              </a:tblPr>
              <a:tblGrid>
                <a:gridCol w="2520280"/>
                <a:gridCol w="1044362"/>
                <a:gridCol w="1691942"/>
                <a:gridCol w="1008112"/>
                <a:gridCol w="1200629"/>
                <a:gridCol w="1031620"/>
              </a:tblGrid>
              <a:tr h="370840">
                <a:tc>
                  <a:txBody>
                    <a:bodyPr/>
                    <a:lstStyle/>
                    <a:p>
                      <a:r>
                        <a:rPr kumimoji="1" lang="ja-JP" altLang="en-US" dirty="0" smtClean="0"/>
                        <a:t>侵害訴訟（イ号）</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sym typeface="Wingdings"/>
                        </a:rPr>
                        <a:t></a:t>
                      </a:r>
                      <a:endParaRPr kumimoji="1" lang="ja-JP" altLang="en-US" dirty="0" smtClean="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olidFill>
                            <a:srgbClr val="C00000"/>
                          </a:solidFill>
                        </a:rPr>
                        <a:t>無効</a:t>
                      </a:r>
                      <a:endParaRPr kumimoji="1" lang="en-US" altLang="ja-JP" dirty="0" smtClean="0">
                        <a:solidFill>
                          <a:srgbClr val="C00000"/>
                        </a:solidFill>
                      </a:endParaRPr>
                    </a:p>
                  </a:txBody>
                  <a:tcPr/>
                </a:tc>
              </a:tr>
              <a:tr h="370840">
                <a:tc>
                  <a:txBody>
                    <a:bodyPr/>
                    <a:lstStyle/>
                    <a:p>
                      <a:r>
                        <a:rPr kumimoji="1" lang="ja-JP" altLang="en-US" dirty="0" smtClean="0"/>
                        <a:t>予告審決１（イ号）</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t>有効</a:t>
                      </a:r>
                      <a:endParaRPr kumimoji="1" lang="ja-JP" altLang="en-US" dirty="0"/>
                    </a:p>
                  </a:txBody>
                  <a:tcPr/>
                </a:tc>
              </a:tr>
              <a:tr h="370840">
                <a:tc>
                  <a:txBody>
                    <a:bodyPr/>
                    <a:lstStyle/>
                    <a:p>
                      <a:r>
                        <a:rPr kumimoji="1" lang="ja-JP" altLang="en-US" dirty="0" smtClean="0"/>
                        <a:t>予告審決２</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t>有効</a:t>
                      </a:r>
                      <a:endParaRPr kumimoji="1" lang="ja-JP" altLang="en-US" dirty="0"/>
                    </a:p>
                  </a:txBody>
                  <a:tcPr anchor="ctr"/>
                </a:tc>
              </a:tr>
              <a:tr h="370840">
                <a:tc>
                  <a:txBody>
                    <a:bodyPr/>
                    <a:lstStyle/>
                    <a:p>
                      <a:r>
                        <a:rPr kumimoji="1" lang="ja-JP" altLang="en-US" dirty="0" smtClean="0"/>
                        <a:t>予告審決３</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t>有効</a:t>
                      </a:r>
                      <a:endParaRPr kumimoji="1" lang="ja-JP" altLang="en-US" dirty="0"/>
                    </a:p>
                  </a:txBody>
                  <a:tcPr anchor="ctr"/>
                </a:tc>
              </a:tr>
              <a:tr h="370840">
                <a:tc>
                  <a:txBody>
                    <a:bodyPr/>
                    <a:lstStyle/>
                    <a:p>
                      <a:r>
                        <a:rPr kumimoji="1" lang="ja-JP" altLang="en-US" dirty="0" smtClean="0"/>
                        <a:t>予告審決４（論点２）</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olidFill>
                            <a:srgbClr val="C00000"/>
                          </a:solidFill>
                        </a:rPr>
                        <a:t>無効</a:t>
                      </a:r>
                      <a:endParaRPr kumimoji="1" lang="ja-JP" altLang="en-US" dirty="0">
                        <a:solidFill>
                          <a:srgbClr val="C00000"/>
                        </a:solidFill>
                      </a:endParaRPr>
                    </a:p>
                  </a:txBody>
                  <a:tcPr anchor="ctr"/>
                </a:tc>
              </a:tr>
              <a:tr h="370840">
                <a:tc>
                  <a:txBody>
                    <a:bodyPr/>
                    <a:lstStyle/>
                    <a:p>
                      <a:r>
                        <a:rPr kumimoji="1" lang="ja-JP" altLang="en-US" dirty="0" smtClean="0"/>
                        <a:t>予告審決５</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olidFill>
                            <a:srgbClr val="C00000"/>
                          </a:solidFill>
                        </a:rPr>
                        <a:t>無効</a:t>
                      </a:r>
                      <a:endParaRPr kumimoji="1" lang="ja-JP" altLang="en-US" dirty="0">
                        <a:solidFill>
                          <a:srgbClr val="C00000"/>
                        </a:solidFill>
                      </a:endParaRPr>
                    </a:p>
                  </a:txBody>
                  <a:tcPr anchor="ctr"/>
                </a:tc>
              </a:tr>
              <a:tr h="370840">
                <a:tc>
                  <a:txBody>
                    <a:bodyPr/>
                    <a:lstStyle/>
                    <a:p>
                      <a:r>
                        <a:rPr kumimoji="1" lang="ja-JP" altLang="en-US" dirty="0" smtClean="0"/>
                        <a:t>予告審決６</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olidFill>
                            <a:srgbClr val="C00000"/>
                          </a:solidFill>
                        </a:rPr>
                        <a:t>無効</a:t>
                      </a:r>
                      <a:endParaRPr kumimoji="1" lang="ja-JP" altLang="en-US" dirty="0">
                        <a:solidFill>
                          <a:srgbClr val="C00000"/>
                        </a:solidFill>
                      </a:endParaRPr>
                    </a:p>
                  </a:txBody>
                  <a:tcPr anchor="ctr"/>
                </a:tc>
              </a:tr>
              <a:tr h="370840">
                <a:tc>
                  <a:txBody>
                    <a:bodyPr/>
                    <a:lstStyle/>
                    <a:p>
                      <a:r>
                        <a:rPr kumimoji="1" lang="ja-JP" altLang="en-US" dirty="0" smtClean="0"/>
                        <a:t>予告審決７</a:t>
                      </a:r>
                      <a:endParaRPr kumimoji="1" lang="ja-JP" altLang="en-US" dirty="0"/>
                    </a:p>
                  </a:txBody>
                  <a:tcPr/>
                </a:tc>
                <a:tc gridSpan="4">
                  <a:txBody>
                    <a:bodyPr/>
                    <a:lstStyle/>
                    <a:p>
                      <a:pPr algn="ctr"/>
                      <a:r>
                        <a:rPr kumimoji="1" lang="ja-JP" altLang="en-US" dirty="0" smtClean="0"/>
                        <a:t>上記以外の組み合わせ</a:t>
                      </a: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a:txBody>
                    <a:bodyPr/>
                    <a:lstStyle/>
                    <a:p>
                      <a:pPr algn="ctr"/>
                      <a:r>
                        <a:rPr kumimoji="1" lang="ja-JP" altLang="en-US" dirty="0" smtClean="0">
                          <a:solidFill>
                            <a:srgbClr val="C00000"/>
                          </a:solidFill>
                        </a:rPr>
                        <a:t>無効</a:t>
                      </a:r>
                      <a:endParaRPr kumimoji="1" lang="ja-JP" altLang="en-US" dirty="0">
                        <a:solidFill>
                          <a:srgbClr val="C00000"/>
                        </a:solidFill>
                      </a:endParaRPr>
                    </a:p>
                  </a:txBody>
                  <a:tcPr anchor="ctr"/>
                </a:tc>
              </a:tr>
            </a:tbl>
          </a:graphicData>
        </a:graphic>
      </p:graphicFrame>
      <p:sp>
        <p:nvSpPr>
          <p:cNvPr id="6" name="テキスト ボックス 5"/>
          <p:cNvSpPr txBox="1"/>
          <p:nvPr/>
        </p:nvSpPr>
        <p:spPr>
          <a:xfrm>
            <a:off x="179512" y="3356992"/>
            <a:ext cx="5878532" cy="369332"/>
          </a:xfrm>
          <a:prstGeom prst="rect">
            <a:avLst/>
          </a:prstGeom>
          <a:noFill/>
        </p:spPr>
        <p:txBody>
          <a:bodyPr wrap="none" rtlCol="0">
            <a:spAutoFit/>
          </a:bodyPr>
          <a:lstStyle/>
          <a:p>
            <a:r>
              <a:rPr kumimoji="1" lang="ja-JP" altLang="en-US" dirty="0" smtClean="0"/>
              <a:t>上記知財高裁判決後の判断（侵害訴訟、差戻審決の予告）</a:t>
            </a:r>
            <a:endParaRPr kumimoji="1" lang="ja-JP" altLang="en-US" dirty="0"/>
          </a:p>
        </p:txBody>
      </p:sp>
      <p:sp>
        <p:nvSpPr>
          <p:cNvPr id="7" name="正方形/長方形 6"/>
          <p:cNvSpPr/>
          <p:nvPr/>
        </p:nvSpPr>
        <p:spPr>
          <a:xfrm>
            <a:off x="7892752" y="3356992"/>
            <a:ext cx="1107996"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r>
              <a:rPr lang="ja-JP" altLang="en-US" i="1" dirty="0"/>
              <a:t>公然実施</a:t>
            </a:r>
          </a:p>
        </p:txBody>
      </p:sp>
      <p:sp>
        <p:nvSpPr>
          <p:cNvPr id="8" name="曲折矢印 7"/>
          <p:cNvSpPr/>
          <p:nvPr/>
        </p:nvSpPr>
        <p:spPr>
          <a:xfrm rot="10800000">
            <a:off x="8486941" y="3726323"/>
            <a:ext cx="199858" cy="218011"/>
          </a:xfrm>
          <a:prstGeom prst="ben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chemeClr val="tx1"/>
              </a:solidFill>
            </a:endParaRPr>
          </a:p>
        </p:txBody>
      </p:sp>
      <p:sp>
        <p:nvSpPr>
          <p:cNvPr id="9" name="正方形/長方形 8"/>
          <p:cNvSpPr/>
          <p:nvPr/>
        </p:nvSpPr>
        <p:spPr>
          <a:xfrm>
            <a:off x="251520" y="1052736"/>
            <a:ext cx="2723823" cy="369332"/>
          </a:xfrm>
          <a:prstGeom prst="rect">
            <a:avLst/>
          </a:prstGeom>
        </p:spPr>
        <p:txBody>
          <a:bodyPr wrap="none">
            <a:spAutoFit/>
          </a:bodyPr>
          <a:lstStyle/>
          <a:p>
            <a:r>
              <a:rPr lang="ja-JP" altLang="en-US" dirty="0"/>
              <a:t>知財高裁</a:t>
            </a:r>
            <a:r>
              <a:rPr lang="ja-JP" altLang="en-US" dirty="0" smtClean="0"/>
              <a:t>判決（審決取消）</a:t>
            </a:r>
            <a:endParaRPr lang="ja-JP" altLang="en-US" dirty="0"/>
          </a:p>
        </p:txBody>
      </p:sp>
    </p:spTree>
    <p:extLst>
      <p:ext uri="{BB962C8B-B14F-4D97-AF65-F5344CB8AC3E}">
        <p14:creationId xmlns:p14="http://schemas.microsoft.com/office/powerpoint/2010/main" val="3115082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algn="l"/>
            <a:r>
              <a:rPr lang="ja-JP" altLang="en-US" dirty="0" smtClean="0">
                <a:latin typeface="Arial" charset="0"/>
                <a:ea typeface="ＭＳ Ｐゴシック" charset="-128"/>
              </a:rPr>
              <a:t>概要</a:t>
            </a:r>
            <a:r>
              <a:rPr lang="ja-JP" altLang="en-US" sz="2400" dirty="0" smtClean="0">
                <a:latin typeface="Arial" charset="0"/>
                <a:ea typeface="ＭＳ Ｐゴシック" charset="-128"/>
              </a:rPr>
              <a:t>～無効審決（維持）に対する審決取消請求事件～</a:t>
            </a:r>
            <a:endParaRPr lang="ja-JP" altLang="en-US" dirty="0" smtClean="0">
              <a:latin typeface="Arial" charset="0"/>
              <a:ea typeface="ＭＳ Ｐゴシック" charset="-128"/>
            </a:endParaRPr>
          </a:p>
        </p:txBody>
      </p:sp>
      <p:sp>
        <p:nvSpPr>
          <p:cNvPr id="16387" name="コンテンツ プレースホルダー 2"/>
          <p:cNvSpPr>
            <a:spLocks noGrp="1"/>
          </p:cNvSpPr>
          <p:nvPr>
            <p:ph idx="1"/>
          </p:nvPr>
        </p:nvSpPr>
        <p:spPr/>
        <p:txBody>
          <a:bodyPr/>
          <a:lstStyle/>
          <a:p>
            <a:pPr marL="0" indent="0">
              <a:buNone/>
            </a:pPr>
            <a:r>
              <a:rPr lang="ja-JP" altLang="en-US" sz="2400" dirty="0" smtClean="0">
                <a:latin typeface="Arial" charset="0"/>
                <a:ea typeface="ＭＳ Ｐゴシック" charset="-128"/>
              </a:rPr>
              <a:t>～無効審決（維持）に対する審決取消請求事件～</a:t>
            </a:r>
            <a:endParaRPr lang="en-US" altLang="ja-JP" sz="2400" dirty="0" smtClean="0">
              <a:latin typeface="Arial" charset="0"/>
              <a:ea typeface="ＭＳ Ｐゴシック" charset="-128"/>
            </a:endParaRPr>
          </a:p>
          <a:p>
            <a:pPr marL="0" indent="0">
              <a:buFont typeface="Arial" charset="0"/>
              <a:buNone/>
            </a:pPr>
            <a:r>
              <a:rPr lang="ja-JP" altLang="en-US" sz="2400" dirty="0" smtClean="0">
                <a:latin typeface="Arial" charset="0"/>
                <a:ea typeface="ＭＳ Ｐゴシック" charset="-128"/>
              </a:rPr>
              <a:t>原告　宇部興産（株）　　被告　東レ・デュポン（株）　［特許権者］</a:t>
            </a:r>
            <a:endParaRPr lang="en-US" altLang="ja-JP" sz="2400" dirty="0" smtClean="0">
              <a:latin typeface="Arial" charset="0"/>
              <a:ea typeface="ＭＳ Ｐゴシック" charset="-128"/>
            </a:endParaRPr>
          </a:p>
          <a:p>
            <a:pPr marL="0" indent="0">
              <a:buFont typeface="Arial" charset="0"/>
              <a:buNone/>
            </a:pPr>
            <a:endParaRPr lang="ja-JP" altLang="en-US" sz="2400" dirty="0" smtClean="0">
              <a:latin typeface="Arial" charset="0"/>
              <a:ea typeface="ＭＳ Ｐゴシック" charset="-128"/>
            </a:endParaRPr>
          </a:p>
        </p:txBody>
      </p:sp>
      <p:sp>
        <p:nvSpPr>
          <p:cNvPr id="16388"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147859B-A359-4A65-8495-84939BB75D6B}" type="slidenum">
              <a:rPr lang="ja-JP" altLang="en-US">
                <a:solidFill>
                  <a:schemeClr val="bg1"/>
                </a:solidFill>
              </a:rPr>
              <a:pPr fontAlgn="base">
                <a:spcBef>
                  <a:spcPct val="0"/>
                </a:spcBef>
                <a:spcAft>
                  <a:spcPct val="0"/>
                </a:spcAft>
              </a:pPr>
              <a:t>2</a:t>
            </a:fld>
            <a:endParaRPr lang="ja-JP" altLang="en-US">
              <a:solidFill>
                <a:schemeClr val="bg1"/>
              </a:solidFill>
            </a:endParaRPr>
          </a:p>
        </p:txBody>
      </p:sp>
      <p:sp>
        <p:nvSpPr>
          <p:cNvPr id="2" name="角丸四角形 1"/>
          <p:cNvSpPr/>
          <p:nvPr/>
        </p:nvSpPr>
        <p:spPr>
          <a:xfrm>
            <a:off x="323528" y="2658953"/>
            <a:ext cx="5040560" cy="3960440"/>
          </a:xfrm>
          <a:prstGeom prst="roundRect">
            <a:avLst>
              <a:gd name="adj" fmla="val 8029"/>
            </a:avLst>
          </a:prstGeom>
          <a:scene3d>
            <a:camera prst="orthographicFront"/>
            <a:lightRig rig="threePt" dir="t"/>
          </a:scene3d>
          <a:sp3d>
            <a:bevelT/>
            <a:bevelB/>
          </a:sp3d>
        </p:spPr>
        <p:style>
          <a:lnRef idx="1">
            <a:schemeClr val="accent3"/>
          </a:lnRef>
          <a:fillRef idx="2">
            <a:schemeClr val="accent3"/>
          </a:fillRef>
          <a:effectRef idx="1">
            <a:schemeClr val="accent3"/>
          </a:effectRef>
          <a:fontRef idx="minor">
            <a:schemeClr val="dk1"/>
          </a:fontRef>
        </p:style>
        <p:txBody>
          <a:bodyPr lIns="0" tIns="0" rIns="0" bIns="0" rtlCol="0" anchor="t"/>
          <a:lstStyle/>
          <a:p>
            <a:pPr marL="0" indent="0">
              <a:buFont typeface="Arial" charset="0"/>
              <a:buNone/>
              <a:tabLst>
                <a:tab pos="1344613" algn="l"/>
              </a:tabLst>
            </a:pPr>
            <a:r>
              <a:rPr lang="en-US" altLang="ja-JP" sz="2000" dirty="0" smtClean="0">
                <a:latin typeface="Arial" charset="0"/>
                <a:ea typeface="ＭＳ Ｐゴシック" charset="-128"/>
              </a:rPr>
              <a:t>H16.3.30	</a:t>
            </a:r>
            <a:r>
              <a:rPr lang="ja-JP" altLang="en-US" sz="2000" dirty="0" smtClean="0">
                <a:latin typeface="Arial" charset="0"/>
                <a:ea typeface="ＭＳ Ｐゴシック" charset="-128"/>
              </a:rPr>
              <a:t>優先権主張出願</a:t>
            </a:r>
            <a:endParaRPr lang="en-US" altLang="ja-JP" sz="2000" dirty="0" smtClean="0">
              <a:latin typeface="Arial" charset="0"/>
              <a:ea typeface="ＭＳ Ｐゴシック" charset="-128"/>
            </a:endParaRPr>
          </a:p>
          <a:p>
            <a:pPr marL="0" indent="0">
              <a:buFont typeface="Arial" charset="0"/>
              <a:buNone/>
              <a:tabLst>
                <a:tab pos="1344613" algn="l"/>
              </a:tabLst>
            </a:pPr>
            <a:r>
              <a:rPr lang="en-US" altLang="ja-JP" sz="2000" dirty="0" smtClean="0">
                <a:latin typeface="Arial" charset="0"/>
                <a:ea typeface="ＭＳ Ｐゴシック" charset="-128"/>
              </a:rPr>
              <a:t>H17.3.25	</a:t>
            </a:r>
            <a:r>
              <a:rPr lang="ja-JP" altLang="en-US" sz="2000" dirty="0" smtClean="0">
                <a:latin typeface="Arial" charset="0"/>
                <a:ea typeface="ＭＳ Ｐゴシック" charset="-128"/>
              </a:rPr>
              <a:t>原出願（</a:t>
            </a:r>
            <a:r>
              <a:rPr lang="en-US" altLang="ja-JP" sz="2000" dirty="0" smtClean="0">
                <a:latin typeface="Arial" charset="0"/>
                <a:ea typeface="ＭＳ Ｐゴシック" charset="-128"/>
              </a:rPr>
              <a:t>36</a:t>
            </a:r>
            <a:r>
              <a:rPr lang="ja-JP" altLang="en-US" sz="2000" dirty="0" smtClean="0">
                <a:latin typeface="Arial" charset="0"/>
                <a:ea typeface="ＭＳ Ｐゴシック" charset="-128"/>
              </a:rPr>
              <a:t>⑥</a:t>
            </a:r>
            <a:r>
              <a:rPr lang="en-US" altLang="ja-JP" sz="2000" dirty="0" smtClean="0">
                <a:latin typeface="Arial" charset="0"/>
                <a:ea typeface="ＭＳ Ｐゴシック" charset="-128"/>
              </a:rPr>
              <a:t>1</a:t>
            </a:r>
            <a:r>
              <a:rPr lang="ja-JP" altLang="en-US" sz="2000" dirty="0" smtClean="0">
                <a:latin typeface="Arial" charset="0"/>
                <a:ea typeface="ＭＳ Ｐゴシック" charset="-128"/>
              </a:rPr>
              <a:t>拒絶で取下）</a:t>
            </a:r>
            <a:endParaRPr lang="en-US" altLang="ja-JP" sz="2000" dirty="0" smtClean="0">
              <a:latin typeface="Arial" charset="0"/>
              <a:ea typeface="ＭＳ Ｐゴシック" charset="-128"/>
            </a:endParaRPr>
          </a:p>
          <a:p>
            <a:pPr marL="0" indent="0">
              <a:buFont typeface="Arial" charset="0"/>
              <a:buNone/>
              <a:tabLst>
                <a:tab pos="1344613" algn="l"/>
              </a:tabLst>
            </a:pPr>
            <a:r>
              <a:rPr kumimoji="1" lang="en-US" altLang="ja-JP" sz="2000" dirty="0" smtClean="0">
                <a:latin typeface="Arial" charset="0"/>
                <a:ea typeface="ＭＳ Ｐゴシック" charset="-128"/>
              </a:rPr>
              <a:t>H22.8.11	</a:t>
            </a:r>
            <a:r>
              <a:rPr kumimoji="1" lang="ja-JP" altLang="en-US" sz="2000" dirty="0" smtClean="0">
                <a:latin typeface="Arial" charset="0"/>
                <a:ea typeface="ＭＳ Ｐゴシック" charset="-128"/>
              </a:rPr>
              <a:t>分割出願（本件）</a:t>
            </a:r>
            <a:endParaRPr kumimoji="1" lang="en-US" altLang="ja-JP" sz="2000" dirty="0" smtClean="0">
              <a:latin typeface="Arial" charset="0"/>
              <a:ea typeface="ＭＳ Ｐゴシック" charset="-128"/>
            </a:endParaRPr>
          </a:p>
          <a:p>
            <a:pPr marL="0" indent="0">
              <a:buFont typeface="Arial" charset="0"/>
              <a:buNone/>
              <a:tabLst>
                <a:tab pos="1344613" algn="l"/>
              </a:tabLst>
            </a:pPr>
            <a:r>
              <a:rPr lang="en-US" altLang="ja-JP" sz="2000" dirty="0" smtClean="0">
                <a:latin typeface="Arial" charset="0"/>
                <a:ea typeface="ＭＳ Ｐゴシック" charset="-128"/>
              </a:rPr>
              <a:t>H23.7.8	</a:t>
            </a:r>
            <a:r>
              <a:rPr lang="ja-JP" altLang="en-US" sz="2000" dirty="0" smtClean="0">
                <a:latin typeface="Arial" charset="0"/>
                <a:ea typeface="ＭＳ Ｐゴシック" charset="-128"/>
              </a:rPr>
              <a:t>分割登録</a:t>
            </a:r>
            <a:r>
              <a:rPr lang="en-US" altLang="ja-JP" sz="2000" dirty="0" smtClean="0">
                <a:latin typeface="Arial" charset="0"/>
                <a:ea typeface="ＭＳ Ｐゴシック" charset="-128"/>
              </a:rPr>
              <a:t>(</a:t>
            </a:r>
            <a:r>
              <a:rPr lang="ja-JP" altLang="en-US" sz="2000" dirty="0" smtClean="0">
                <a:latin typeface="Arial" charset="0"/>
                <a:ea typeface="ＭＳ Ｐゴシック" charset="-128"/>
              </a:rPr>
              <a:t>第</a:t>
            </a:r>
            <a:r>
              <a:rPr lang="en-US" altLang="ja-JP" sz="2000" dirty="0" smtClean="0">
                <a:latin typeface="Arial" charset="0"/>
                <a:ea typeface="ＭＳ Ｐゴシック" charset="-128"/>
              </a:rPr>
              <a:t>4777471</a:t>
            </a:r>
            <a:r>
              <a:rPr lang="ja-JP" altLang="en-US" sz="2000" dirty="0" smtClean="0">
                <a:latin typeface="Arial" charset="0"/>
                <a:ea typeface="ＭＳ Ｐゴシック" charset="-128"/>
              </a:rPr>
              <a:t>号</a:t>
            </a:r>
            <a:r>
              <a:rPr lang="en-US" altLang="ja-JP" sz="2000" dirty="0" smtClean="0">
                <a:latin typeface="Arial" charset="0"/>
                <a:ea typeface="ＭＳ Ｐゴシック" charset="-128"/>
              </a:rPr>
              <a:t>)</a:t>
            </a:r>
          </a:p>
          <a:p>
            <a:pPr marL="0" indent="0">
              <a:buFont typeface="Arial" charset="0"/>
              <a:buNone/>
              <a:tabLst>
                <a:tab pos="1344613" algn="l"/>
              </a:tabLst>
            </a:pPr>
            <a:r>
              <a:rPr kumimoji="1" lang="en-US" altLang="ja-JP" sz="2000" dirty="0" smtClean="0">
                <a:latin typeface="Arial" charset="0"/>
                <a:ea typeface="ＭＳ Ｐゴシック" charset="-128"/>
              </a:rPr>
              <a:t>H24.11.30	</a:t>
            </a:r>
            <a:r>
              <a:rPr kumimoji="1" lang="ja-JP" altLang="en-US" sz="2000" dirty="0" smtClean="0">
                <a:latin typeface="Arial" charset="0"/>
                <a:ea typeface="ＭＳ Ｐゴシック" charset="-128"/>
              </a:rPr>
              <a:t>無効審判請求（宇部）</a:t>
            </a:r>
            <a:endParaRPr kumimoji="1" lang="en-US" altLang="ja-JP" sz="2000" dirty="0" smtClean="0">
              <a:latin typeface="Arial" charset="0"/>
              <a:ea typeface="ＭＳ Ｐゴシック" charset="-128"/>
            </a:endParaRPr>
          </a:p>
          <a:p>
            <a:pPr marL="0" indent="0">
              <a:buFont typeface="Arial" charset="0"/>
              <a:buNone/>
              <a:tabLst>
                <a:tab pos="1344613" algn="l"/>
              </a:tabLst>
            </a:pPr>
            <a:r>
              <a:rPr lang="ja-JP" altLang="en-US" sz="2000" dirty="0">
                <a:latin typeface="Arial" charset="0"/>
                <a:ea typeface="ＭＳ Ｐゴシック" charset="-128"/>
              </a:rPr>
              <a:t>　</a:t>
            </a:r>
            <a:r>
              <a:rPr lang="ja-JP" altLang="en-US" sz="2000" dirty="0" smtClean="0">
                <a:latin typeface="Arial" charset="0"/>
                <a:ea typeface="ＭＳ Ｐゴシック" charset="-128"/>
              </a:rPr>
              <a:t>　無効理由１：記載不備</a:t>
            </a:r>
            <a:endParaRPr lang="en-US" altLang="ja-JP" sz="2000" dirty="0" smtClean="0">
              <a:latin typeface="Arial" charset="0"/>
              <a:ea typeface="ＭＳ Ｐゴシック" charset="-128"/>
            </a:endParaRPr>
          </a:p>
          <a:p>
            <a:pPr marL="0" indent="0">
              <a:buFont typeface="Arial" charset="0"/>
              <a:buNone/>
              <a:tabLst>
                <a:tab pos="1344613" algn="l"/>
              </a:tabLst>
            </a:pPr>
            <a:r>
              <a:rPr kumimoji="1" lang="ja-JP" altLang="en-US" sz="2000" dirty="0">
                <a:latin typeface="Arial" charset="0"/>
                <a:ea typeface="ＭＳ Ｐゴシック" charset="-128"/>
              </a:rPr>
              <a:t>　</a:t>
            </a:r>
            <a:r>
              <a:rPr kumimoji="1" lang="ja-JP" altLang="en-US" sz="2000" dirty="0" smtClean="0">
                <a:latin typeface="Arial" charset="0"/>
                <a:ea typeface="ＭＳ Ｐゴシック" charset="-128"/>
              </a:rPr>
              <a:t>　無効理由２：請求項</a:t>
            </a:r>
            <a:r>
              <a:rPr kumimoji="1" lang="en-US" altLang="ja-JP" sz="2000" dirty="0" smtClean="0">
                <a:latin typeface="Arial" charset="0"/>
                <a:ea typeface="ＭＳ Ｐゴシック" charset="-128"/>
              </a:rPr>
              <a:t>10-11</a:t>
            </a:r>
            <a:r>
              <a:rPr kumimoji="1" lang="ja-JP" altLang="en-US" sz="2000" dirty="0" smtClean="0">
                <a:latin typeface="Arial" charset="0"/>
                <a:ea typeface="ＭＳ Ｐゴシック" charset="-128"/>
              </a:rPr>
              <a:t>記載不備</a:t>
            </a:r>
            <a:endParaRPr kumimoji="1" lang="en-US" altLang="ja-JP" sz="2000" dirty="0" smtClean="0">
              <a:latin typeface="Arial" charset="0"/>
              <a:ea typeface="ＭＳ Ｐゴシック" charset="-128"/>
            </a:endParaRPr>
          </a:p>
          <a:p>
            <a:pPr marL="0" indent="0">
              <a:buFont typeface="Arial" charset="0"/>
              <a:buNone/>
              <a:tabLst>
                <a:tab pos="1344613" algn="l"/>
              </a:tabLst>
            </a:pPr>
            <a:r>
              <a:rPr lang="ja-JP" altLang="en-US" sz="2000" dirty="0">
                <a:latin typeface="Arial" charset="0"/>
                <a:ea typeface="ＭＳ Ｐゴシック" charset="-128"/>
              </a:rPr>
              <a:t>　</a:t>
            </a:r>
            <a:r>
              <a:rPr lang="ja-JP" altLang="en-US" sz="2000" dirty="0" smtClean="0">
                <a:latin typeface="Arial" charset="0"/>
                <a:ea typeface="ＭＳ Ｐゴシック" charset="-128"/>
              </a:rPr>
              <a:t>　無効理由３：新規事項追加</a:t>
            </a:r>
            <a:endParaRPr lang="en-US" altLang="ja-JP" sz="2000" dirty="0" smtClean="0">
              <a:latin typeface="Arial" charset="0"/>
              <a:ea typeface="ＭＳ Ｐゴシック" charset="-128"/>
            </a:endParaRPr>
          </a:p>
          <a:p>
            <a:pPr marL="0" indent="0">
              <a:buFont typeface="Arial" charset="0"/>
              <a:buNone/>
              <a:tabLst>
                <a:tab pos="1344613" algn="l"/>
              </a:tabLst>
            </a:pPr>
            <a:r>
              <a:rPr kumimoji="1" lang="ja-JP" altLang="en-US" sz="2000" dirty="0">
                <a:latin typeface="Arial" charset="0"/>
                <a:ea typeface="ＭＳ Ｐゴシック" charset="-128"/>
              </a:rPr>
              <a:t>　</a:t>
            </a:r>
            <a:r>
              <a:rPr kumimoji="1" lang="ja-JP" altLang="en-US" sz="2000" dirty="0" smtClean="0">
                <a:latin typeface="Arial" charset="0"/>
                <a:ea typeface="ＭＳ Ｐゴシック" charset="-128"/>
              </a:rPr>
              <a:t>　無効理由４：新規性（分割不適法）</a:t>
            </a:r>
            <a:endParaRPr kumimoji="1" lang="en-US" altLang="ja-JP" sz="2000" dirty="0" smtClean="0">
              <a:latin typeface="Arial" charset="0"/>
              <a:ea typeface="ＭＳ Ｐゴシック" charset="-128"/>
            </a:endParaRPr>
          </a:p>
          <a:p>
            <a:pPr marL="0" indent="0">
              <a:buFont typeface="Arial" charset="0"/>
              <a:buNone/>
              <a:tabLst>
                <a:tab pos="1344613" algn="l"/>
              </a:tabLst>
            </a:pPr>
            <a:r>
              <a:rPr lang="en-US" altLang="ja-JP" sz="2000" dirty="0" smtClean="0">
                <a:latin typeface="Arial" charset="0"/>
                <a:ea typeface="ＭＳ Ｐゴシック" charset="-128"/>
              </a:rPr>
              <a:t>H25.7.30 </a:t>
            </a:r>
            <a:r>
              <a:rPr lang="ja-JP" altLang="en-US" sz="2000" dirty="0" smtClean="0">
                <a:latin typeface="Arial" charset="0"/>
                <a:ea typeface="ＭＳ Ｐゴシック" charset="-128"/>
              </a:rPr>
              <a:t>審決 （特許維持）</a:t>
            </a:r>
            <a:endParaRPr lang="en-US" altLang="ja-JP" sz="2000" dirty="0" smtClean="0">
              <a:latin typeface="Arial" charset="0"/>
              <a:ea typeface="ＭＳ Ｐゴシック" charset="-128"/>
            </a:endParaRPr>
          </a:p>
          <a:p>
            <a:pPr marL="0" indent="0">
              <a:buFont typeface="Arial" charset="0"/>
              <a:buNone/>
              <a:tabLst>
                <a:tab pos="1344613" algn="l"/>
              </a:tabLst>
            </a:pPr>
            <a:r>
              <a:rPr kumimoji="1" lang="en-US" altLang="ja-JP" sz="2000" dirty="0" smtClean="0">
                <a:latin typeface="Arial" charset="0"/>
                <a:ea typeface="ＭＳ Ｐゴシック" charset="-128"/>
              </a:rPr>
              <a:t>H27.4.28 </a:t>
            </a:r>
            <a:r>
              <a:rPr kumimoji="1" lang="ja-JP" altLang="en-US" sz="2000" dirty="0" smtClean="0">
                <a:solidFill>
                  <a:srgbClr val="FF0000"/>
                </a:solidFill>
                <a:effectLst>
                  <a:outerShdw blurRad="38100" dist="38100" dir="2700000" algn="tl">
                    <a:srgbClr val="000000">
                      <a:alpha val="43137"/>
                    </a:srgbClr>
                  </a:outerShdw>
                </a:effectLst>
                <a:latin typeface="Arial" charset="0"/>
                <a:ea typeface="ＭＳ Ｐゴシック" charset="-128"/>
              </a:rPr>
              <a:t>知財高裁判決（特許無効）</a:t>
            </a:r>
            <a:endParaRPr kumimoji="1" lang="en-US" altLang="ja-JP" sz="2000" dirty="0" smtClean="0">
              <a:solidFill>
                <a:srgbClr val="FF0000"/>
              </a:solidFill>
              <a:effectLst>
                <a:outerShdw blurRad="38100" dist="38100" dir="2700000" algn="tl">
                  <a:srgbClr val="000000">
                    <a:alpha val="43137"/>
                  </a:srgbClr>
                </a:outerShdw>
              </a:effectLst>
              <a:latin typeface="Arial" charset="0"/>
              <a:ea typeface="ＭＳ Ｐゴシック" charset="-128"/>
            </a:endParaRPr>
          </a:p>
          <a:p>
            <a:pPr>
              <a:tabLst>
                <a:tab pos="1344613" algn="l"/>
              </a:tabLst>
            </a:pPr>
            <a:r>
              <a:rPr lang="en-US" altLang="ja-JP" sz="2000" dirty="0" smtClean="0">
                <a:latin typeface="Arial" charset="0"/>
                <a:ea typeface="ＭＳ Ｐゴシック" charset="-128"/>
              </a:rPr>
              <a:t>H27.7.21 </a:t>
            </a:r>
            <a:r>
              <a:rPr lang="ja-JP" altLang="en-US" sz="2000" dirty="0" smtClean="0">
                <a:latin typeface="Arial" charset="0"/>
                <a:ea typeface="ＭＳ Ｐゴシック" charset="-128"/>
              </a:rPr>
              <a:t>差戻し審決の予告</a:t>
            </a:r>
            <a:endParaRPr lang="en-US" altLang="ja-JP" sz="2000" dirty="0">
              <a:latin typeface="Arial" charset="0"/>
              <a:ea typeface="ＭＳ Ｐゴシック" charset="-128"/>
            </a:endParaRPr>
          </a:p>
        </p:txBody>
      </p:sp>
      <p:sp>
        <p:nvSpPr>
          <p:cNvPr id="3" name="左右矢印 2"/>
          <p:cNvSpPr/>
          <p:nvPr/>
        </p:nvSpPr>
        <p:spPr>
          <a:xfrm>
            <a:off x="3145092" y="2176392"/>
            <a:ext cx="432048" cy="261847"/>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2" name="角丸四角形 11"/>
          <p:cNvSpPr/>
          <p:nvPr/>
        </p:nvSpPr>
        <p:spPr>
          <a:xfrm>
            <a:off x="5760221" y="2780928"/>
            <a:ext cx="3276275" cy="3816423"/>
          </a:xfrm>
          <a:prstGeom prst="roundRect">
            <a:avLst>
              <a:gd name="adj" fmla="val 8029"/>
            </a:avLst>
          </a:prstGeom>
        </p:spPr>
        <p:style>
          <a:lnRef idx="1">
            <a:schemeClr val="accent2"/>
          </a:lnRef>
          <a:fillRef idx="2">
            <a:schemeClr val="accent2"/>
          </a:fillRef>
          <a:effectRef idx="1">
            <a:schemeClr val="accent2"/>
          </a:effectRef>
          <a:fontRef idx="minor">
            <a:schemeClr val="dk1"/>
          </a:fontRef>
        </p:style>
        <p:txBody>
          <a:bodyPr lIns="0" tIns="0" rIns="0" bIns="0" rtlCol="0" anchor="t"/>
          <a:lstStyle/>
          <a:p>
            <a:pPr marL="0" indent="0">
              <a:buFont typeface="Arial" charset="0"/>
              <a:buNone/>
              <a:tabLst>
                <a:tab pos="1344613" algn="l"/>
              </a:tabLst>
            </a:pPr>
            <a:r>
              <a:rPr kumimoji="1" lang="en-US" altLang="ja-JP" sz="2000" dirty="0" smtClean="0">
                <a:latin typeface="Arial" charset="0"/>
                <a:ea typeface="ＭＳ Ｐゴシック" charset="-128"/>
              </a:rPr>
              <a:t>H24.4.27	</a:t>
            </a:r>
            <a:r>
              <a:rPr kumimoji="1" lang="ja-JP" altLang="en-US" sz="2000" dirty="0" smtClean="0">
                <a:latin typeface="Arial" charset="0"/>
                <a:ea typeface="ＭＳ Ｐゴシック" charset="-128"/>
              </a:rPr>
              <a:t>差止請求</a:t>
            </a:r>
            <a:endParaRPr kumimoji="1" lang="en-US" altLang="ja-JP" sz="2000" dirty="0" smtClean="0">
              <a:latin typeface="Arial" charset="0"/>
              <a:ea typeface="ＭＳ Ｐゴシック" charset="-128"/>
            </a:endParaRPr>
          </a:p>
          <a:p>
            <a:pPr marL="0" indent="0">
              <a:buFont typeface="Arial" charset="0"/>
              <a:buNone/>
              <a:tabLst>
                <a:tab pos="1344613" algn="l"/>
              </a:tabLst>
            </a:pPr>
            <a:r>
              <a:rPr kumimoji="1" lang="ja-JP" altLang="en-US" sz="2000" dirty="0" smtClean="0">
                <a:latin typeface="Arial" charset="0"/>
                <a:ea typeface="ＭＳ Ｐゴシック" charset="-128"/>
              </a:rPr>
              <a:t>　　　　　　　　（東京地裁）</a:t>
            </a:r>
            <a:endParaRPr kumimoji="1" lang="en-US" altLang="ja-JP" sz="2000" dirty="0" smtClean="0">
              <a:latin typeface="Arial" charset="0"/>
              <a:ea typeface="ＭＳ Ｐゴシック" charset="-128"/>
            </a:endParaRPr>
          </a:p>
          <a:p>
            <a:pPr marL="0" indent="0">
              <a:buFont typeface="Arial" charset="0"/>
              <a:buNone/>
              <a:tabLst>
                <a:tab pos="1344613" algn="l"/>
              </a:tabLst>
            </a:pPr>
            <a:r>
              <a:rPr lang="en-US" altLang="ja-JP" sz="2000" dirty="0" smtClean="0">
                <a:latin typeface="Arial" charset="0"/>
                <a:ea typeface="ＭＳ Ｐゴシック" charset="-128"/>
              </a:rPr>
              <a:t>[</a:t>
            </a:r>
            <a:r>
              <a:rPr lang="ja-JP" altLang="en-US" sz="2000" dirty="0" smtClean="0">
                <a:latin typeface="Arial" charset="0"/>
                <a:ea typeface="ＭＳ Ｐゴシック" charset="-128"/>
              </a:rPr>
              <a:t>論点</a:t>
            </a:r>
            <a:r>
              <a:rPr lang="en-US" altLang="ja-JP" sz="2000" dirty="0" smtClean="0">
                <a:latin typeface="Arial" charset="0"/>
                <a:ea typeface="ＭＳ Ｐゴシック" charset="-128"/>
              </a:rPr>
              <a:t>]</a:t>
            </a:r>
            <a:r>
              <a:rPr lang="ja-JP" altLang="en-US" sz="2000" dirty="0" smtClean="0">
                <a:latin typeface="Arial" charset="0"/>
                <a:ea typeface="ＭＳ Ｐゴシック" charset="-128"/>
              </a:rPr>
              <a:t> ・イ号構成</a:t>
            </a:r>
            <a:endParaRPr lang="en-US" altLang="ja-JP" sz="2000" dirty="0" smtClean="0">
              <a:latin typeface="Arial" charset="0"/>
              <a:ea typeface="ＭＳ Ｐゴシック" charset="-128"/>
            </a:endParaRPr>
          </a:p>
          <a:p>
            <a:pPr marL="0" indent="0">
              <a:buFont typeface="Arial" charset="0"/>
              <a:buNone/>
              <a:tabLst>
                <a:tab pos="1344613" algn="l"/>
              </a:tabLst>
            </a:pPr>
            <a:r>
              <a:rPr kumimoji="1" lang="ja-JP" altLang="en-US" sz="2000" dirty="0">
                <a:latin typeface="Arial" charset="0"/>
                <a:ea typeface="ＭＳ Ｐゴシック" charset="-128"/>
              </a:rPr>
              <a:t>　</a:t>
            </a:r>
            <a:r>
              <a:rPr kumimoji="1" lang="ja-JP" altLang="en-US" sz="2000" dirty="0" smtClean="0">
                <a:latin typeface="Arial" charset="0"/>
                <a:ea typeface="ＭＳ Ｐゴシック" charset="-128"/>
              </a:rPr>
              <a:t>　　　</a:t>
            </a:r>
            <a:r>
              <a:rPr lang="ja-JP" altLang="en-US" sz="2000" dirty="0" smtClean="0">
                <a:latin typeface="Arial" charset="0"/>
                <a:ea typeface="ＭＳ Ｐゴシック" charset="-128"/>
              </a:rPr>
              <a:t> ・</a:t>
            </a:r>
            <a:r>
              <a:rPr kumimoji="1" lang="ja-JP" altLang="en-US" sz="2000" dirty="0" smtClean="0">
                <a:latin typeface="Arial" charset="0"/>
                <a:ea typeface="ＭＳ Ｐゴシック" charset="-128"/>
              </a:rPr>
              <a:t>技術的範囲</a:t>
            </a:r>
            <a:r>
              <a:rPr kumimoji="1" lang="en-US" altLang="ja-JP" sz="2000" dirty="0" smtClean="0">
                <a:latin typeface="Arial" charset="0"/>
                <a:ea typeface="ＭＳ Ｐゴシック" charset="-128"/>
              </a:rPr>
              <a:t>/</a:t>
            </a:r>
            <a:r>
              <a:rPr kumimoji="1" lang="ja-JP" altLang="en-US" sz="2000" dirty="0" smtClean="0">
                <a:latin typeface="Arial" charset="0"/>
                <a:ea typeface="ＭＳ Ｐゴシック" charset="-128"/>
              </a:rPr>
              <a:t>間接</a:t>
            </a:r>
            <a:endParaRPr kumimoji="1" lang="en-US" altLang="ja-JP" sz="2000" dirty="0" smtClean="0">
              <a:latin typeface="Arial" charset="0"/>
              <a:ea typeface="ＭＳ Ｐゴシック" charset="-128"/>
            </a:endParaRPr>
          </a:p>
          <a:p>
            <a:pPr marL="0" indent="0">
              <a:buFont typeface="Arial" charset="0"/>
              <a:buNone/>
              <a:tabLst>
                <a:tab pos="1344613" algn="l"/>
              </a:tabLst>
            </a:pPr>
            <a:r>
              <a:rPr lang="ja-JP" altLang="en-US" sz="2000" dirty="0">
                <a:latin typeface="Arial" charset="0"/>
                <a:ea typeface="ＭＳ Ｐゴシック" charset="-128"/>
              </a:rPr>
              <a:t>　</a:t>
            </a:r>
            <a:r>
              <a:rPr lang="ja-JP" altLang="en-US" sz="2000" dirty="0" smtClean="0">
                <a:latin typeface="Arial" charset="0"/>
                <a:ea typeface="ＭＳ Ｐゴシック" charset="-128"/>
              </a:rPr>
              <a:t>　　　 ・先使用</a:t>
            </a:r>
            <a:endParaRPr lang="en-US" altLang="ja-JP" sz="2000" dirty="0" smtClean="0">
              <a:latin typeface="Arial" charset="0"/>
              <a:ea typeface="ＭＳ Ｐゴシック" charset="-128"/>
            </a:endParaRPr>
          </a:p>
          <a:p>
            <a:pPr marL="0" indent="0">
              <a:buFont typeface="Arial" charset="0"/>
              <a:buNone/>
              <a:tabLst>
                <a:tab pos="1344613" algn="l"/>
              </a:tabLst>
            </a:pPr>
            <a:r>
              <a:rPr lang="ja-JP" altLang="en-US" sz="2000" dirty="0">
                <a:latin typeface="Arial" charset="0"/>
                <a:ea typeface="ＭＳ Ｐゴシック" charset="-128"/>
              </a:rPr>
              <a:t>　</a:t>
            </a:r>
            <a:r>
              <a:rPr lang="ja-JP" altLang="en-US" sz="2000" dirty="0" smtClean="0">
                <a:latin typeface="Arial" charset="0"/>
                <a:ea typeface="ＭＳ Ｐゴシック" charset="-128"/>
              </a:rPr>
              <a:t>　　　 ・無効理由</a:t>
            </a:r>
            <a:endParaRPr lang="en-US" altLang="ja-JP" sz="2000" dirty="0" smtClean="0">
              <a:latin typeface="Arial" charset="0"/>
              <a:ea typeface="ＭＳ Ｐゴシック" charset="-128"/>
            </a:endParaRPr>
          </a:p>
          <a:p>
            <a:pPr marL="0" indent="0">
              <a:buFont typeface="Arial" charset="0"/>
              <a:buNone/>
              <a:tabLst>
                <a:tab pos="1344613" algn="l"/>
              </a:tabLst>
            </a:pPr>
            <a:r>
              <a:rPr lang="ja-JP" altLang="en-US" sz="2000" dirty="0">
                <a:latin typeface="Arial" charset="0"/>
                <a:ea typeface="ＭＳ Ｐゴシック" charset="-128"/>
              </a:rPr>
              <a:t>　</a:t>
            </a:r>
            <a:r>
              <a:rPr lang="ja-JP" altLang="en-US" sz="2000" dirty="0" smtClean="0">
                <a:latin typeface="Arial" charset="0"/>
                <a:ea typeface="ＭＳ Ｐゴシック" charset="-128"/>
              </a:rPr>
              <a:t>　　　　</a:t>
            </a:r>
            <a:r>
              <a:rPr lang="en-US" altLang="ja-JP" sz="2000" dirty="0" smtClean="0">
                <a:latin typeface="Arial" charset="0"/>
                <a:ea typeface="ＭＳ Ｐゴシック" charset="-128"/>
              </a:rPr>
              <a:t>(a)</a:t>
            </a:r>
            <a:r>
              <a:rPr lang="ja-JP" altLang="en-US" sz="2000" dirty="0" smtClean="0">
                <a:latin typeface="Arial" charset="0"/>
                <a:ea typeface="ＭＳ Ｐゴシック" charset="-128"/>
              </a:rPr>
              <a:t>公然実施</a:t>
            </a:r>
            <a:endParaRPr lang="en-US" altLang="ja-JP" sz="2000" dirty="0" smtClean="0">
              <a:latin typeface="Arial" charset="0"/>
              <a:ea typeface="ＭＳ Ｐゴシック" charset="-128"/>
            </a:endParaRPr>
          </a:p>
          <a:p>
            <a:pPr marL="0" indent="0">
              <a:buFont typeface="Arial" charset="0"/>
              <a:buNone/>
              <a:tabLst>
                <a:tab pos="1344613" algn="l"/>
              </a:tabLst>
            </a:pPr>
            <a:r>
              <a:rPr lang="ja-JP" altLang="en-US" sz="2000" dirty="0">
                <a:latin typeface="Arial" charset="0"/>
                <a:ea typeface="ＭＳ Ｐゴシック" charset="-128"/>
              </a:rPr>
              <a:t>　</a:t>
            </a:r>
            <a:r>
              <a:rPr lang="ja-JP" altLang="en-US" sz="2000" dirty="0" smtClean="0">
                <a:latin typeface="Arial" charset="0"/>
                <a:ea typeface="ＭＳ Ｐゴシック" charset="-128"/>
              </a:rPr>
              <a:t>　　　　</a:t>
            </a:r>
            <a:r>
              <a:rPr lang="en-US" altLang="ja-JP" sz="2000" dirty="0" smtClean="0">
                <a:latin typeface="Arial" charset="0"/>
                <a:ea typeface="ＭＳ Ｐゴシック" charset="-128"/>
              </a:rPr>
              <a:t>(b)</a:t>
            </a:r>
            <a:r>
              <a:rPr lang="ja-JP" altLang="en-US" sz="2000" dirty="0" smtClean="0">
                <a:latin typeface="Arial" charset="0"/>
                <a:ea typeface="ＭＳ Ｐゴシック" charset="-128"/>
              </a:rPr>
              <a:t>冒認</a:t>
            </a:r>
            <a:endParaRPr lang="en-US" altLang="ja-JP" sz="2000" dirty="0" smtClean="0">
              <a:latin typeface="Arial" charset="0"/>
              <a:ea typeface="ＭＳ Ｐゴシック" charset="-128"/>
            </a:endParaRPr>
          </a:p>
          <a:p>
            <a:pPr>
              <a:tabLst>
                <a:tab pos="1344613" algn="l"/>
              </a:tabLst>
            </a:pPr>
            <a:r>
              <a:rPr lang="ja-JP" altLang="en-US" sz="2000" dirty="0" smtClean="0">
                <a:latin typeface="Arial" charset="0"/>
                <a:ea typeface="ＭＳ Ｐゴシック" charset="-128"/>
              </a:rPr>
              <a:t>　　　　　</a:t>
            </a:r>
            <a:r>
              <a:rPr lang="en-US" altLang="ja-JP" sz="2000" dirty="0" smtClean="0">
                <a:latin typeface="Arial" charset="0"/>
                <a:ea typeface="ＭＳ Ｐゴシック" charset="-128"/>
              </a:rPr>
              <a:t>(c)</a:t>
            </a:r>
            <a:r>
              <a:rPr lang="ja-JP" altLang="en-US" sz="2000" dirty="0" smtClean="0">
                <a:latin typeface="Arial" charset="0"/>
                <a:ea typeface="ＭＳ Ｐゴシック" charset="-128"/>
              </a:rPr>
              <a:t>記載不備</a:t>
            </a:r>
            <a:endParaRPr lang="en-US" altLang="ja-JP" sz="2000" dirty="0" smtClean="0">
              <a:latin typeface="Arial" charset="0"/>
              <a:ea typeface="ＭＳ Ｐゴシック" charset="-128"/>
            </a:endParaRPr>
          </a:p>
          <a:p>
            <a:pPr marL="0" indent="0">
              <a:buFont typeface="Arial" charset="0"/>
              <a:buNone/>
              <a:tabLst>
                <a:tab pos="1344613" algn="l"/>
              </a:tabLst>
            </a:pPr>
            <a:r>
              <a:rPr lang="en-US" altLang="ja-JP" sz="2000" dirty="0" smtClean="0">
                <a:latin typeface="Arial" charset="0"/>
                <a:ea typeface="ＭＳ Ｐゴシック" charset="-128"/>
              </a:rPr>
              <a:t>H26.3.27 </a:t>
            </a:r>
            <a:r>
              <a:rPr lang="ja-JP" altLang="en-US" sz="2000" dirty="0" smtClean="0">
                <a:latin typeface="Arial" charset="0"/>
                <a:ea typeface="ＭＳ Ｐゴシック" charset="-128"/>
              </a:rPr>
              <a:t>　地裁判決（棄却）</a:t>
            </a:r>
            <a:endParaRPr lang="en-US" altLang="ja-JP" sz="2000" dirty="0" smtClean="0">
              <a:latin typeface="Arial" charset="0"/>
              <a:ea typeface="ＭＳ Ｐゴシック" charset="-128"/>
            </a:endParaRPr>
          </a:p>
          <a:p>
            <a:pPr marL="0" indent="0">
              <a:buFont typeface="Arial" charset="0"/>
              <a:buNone/>
              <a:tabLst>
                <a:tab pos="1344613" algn="l"/>
              </a:tabLst>
            </a:pPr>
            <a:r>
              <a:rPr lang="ja-JP" altLang="en-US" sz="2000" dirty="0">
                <a:latin typeface="Arial" charset="0"/>
                <a:ea typeface="ＭＳ Ｐゴシック" charset="-128"/>
              </a:rPr>
              <a:t>　</a:t>
            </a:r>
            <a:r>
              <a:rPr lang="ja-JP" altLang="en-US" sz="2000" dirty="0" smtClean="0">
                <a:latin typeface="Arial" charset="0"/>
                <a:ea typeface="ＭＳ Ｐゴシック" charset="-128"/>
              </a:rPr>
              <a:t>　　　　</a:t>
            </a:r>
            <a:r>
              <a:rPr lang="en-US" altLang="ja-JP" sz="2000" dirty="0" smtClean="0">
                <a:latin typeface="Arial" charset="0"/>
                <a:ea typeface="ＭＳ Ｐゴシック" charset="-128"/>
              </a:rPr>
              <a:t>(a)</a:t>
            </a:r>
            <a:r>
              <a:rPr lang="ja-JP" altLang="en-US" sz="2000" dirty="0" smtClean="0">
                <a:latin typeface="Arial" charset="0"/>
                <a:ea typeface="ＭＳ Ｐゴシック" charset="-128"/>
              </a:rPr>
              <a:t>で無効</a:t>
            </a:r>
            <a:endParaRPr lang="en-US" altLang="ja-JP" sz="2000" dirty="0" smtClean="0">
              <a:latin typeface="Arial" charset="0"/>
              <a:ea typeface="ＭＳ Ｐゴシック" charset="-128"/>
            </a:endParaRPr>
          </a:p>
          <a:p>
            <a:pPr>
              <a:tabLst>
                <a:tab pos="1344613" algn="l"/>
              </a:tabLst>
            </a:pPr>
            <a:r>
              <a:rPr lang="en-US" altLang="ja-JP" sz="2000" dirty="0" smtClean="0">
                <a:latin typeface="Arial" charset="0"/>
                <a:ea typeface="ＭＳ Ｐゴシック" charset="-128"/>
              </a:rPr>
              <a:t>H27.4.28</a:t>
            </a:r>
            <a:r>
              <a:rPr lang="ja-JP" altLang="en-US" sz="2000" dirty="0" smtClean="0">
                <a:latin typeface="Arial" charset="0"/>
                <a:ea typeface="ＭＳ Ｐゴシック" charset="-128"/>
              </a:rPr>
              <a:t>　高裁</a:t>
            </a:r>
            <a:r>
              <a:rPr lang="ja-JP" altLang="en-US" sz="2000" dirty="0">
                <a:latin typeface="Arial" charset="0"/>
                <a:ea typeface="ＭＳ Ｐゴシック" charset="-128"/>
              </a:rPr>
              <a:t>判決（棄却）</a:t>
            </a:r>
            <a:endParaRPr lang="en-US" altLang="ja-JP" sz="2000" dirty="0">
              <a:latin typeface="Arial" charset="0"/>
              <a:ea typeface="ＭＳ Ｐゴシック" charset="-128"/>
            </a:endParaRPr>
          </a:p>
          <a:p>
            <a:pPr marL="0" indent="0">
              <a:buFont typeface="Arial" charset="0"/>
              <a:buNone/>
              <a:tabLst>
                <a:tab pos="1344613" algn="l"/>
              </a:tabLst>
            </a:pPr>
            <a:endParaRPr lang="en-US" altLang="ja-JP" sz="2000" dirty="0" smtClean="0">
              <a:latin typeface="Arial" charset="0"/>
              <a:ea typeface="ＭＳ Ｐゴシック" charset="-128"/>
            </a:endParaRPr>
          </a:p>
          <a:p>
            <a:pPr marL="0" indent="0">
              <a:buFont typeface="Arial" charset="0"/>
              <a:buNone/>
              <a:tabLst>
                <a:tab pos="1344613" algn="l"/>
              </a:tabLst>
            </a:pPr>
            <a:endParaRPr lang="en-US" altLang="ja-JP" sz="2000" dirty="0" smtClean="0">
              <a:latin typeface="Arial" charset="0"/>
              <a:ea typeface="ＭＳ Ｐゴシック" charset="-128"/>
            </a:endParaRPr>
          </a:p>
        </p:txBody>
      </p:sp>
      <p:cxnSp>
        <p:nvCxnSpPr>
          <p:cNvPr id="7" name="カギ線コネクタ 6"/>
          <p:cNvCxnSpPr/>
          <p:nvPr/>
        </p:nvCxnSpPr>
        <p:spPr>
          <a:xfrm flipV="1">
            <a:off x="323528" y="2780928"/>
            <a:ext cx="8496944" cy="1174708"/>
          </a:xfrm>
          <a:prstGeom prst="bentConnector3">
            <a:avLst>
              <a:gd name="adj1" fmla="val 62070"/>
            </a:avLst>
          </a:prstGeom>
        </p:spPr>
        <p:style>
          <a:lnRef idx="2">
            <a:schemeClr val="accent2"/>
          </a:lnRef>
          <a:fillRef idx="0">
            <a:schemeClr val="accent2"/>
          </a:fillRef>
          <a:effectRef idx="1">
            <a:schemeClr val="accent2"/>
          </a:effectRef>
          <a:fontRef idx="minor">
            <a:schemeClr val="tx1"/>
          </a:fontRef>
        </p:style>
      </p:cxnSp>
      <p:sp>
        <p:nvSpPr>
          <p:cNvPr id="18" name="正方形/長方形 17"/>
          <p:cNvSpPr/>
          <p:nvPr/>
        </p:nvSpPr>
        <p:spPr>
          <a:xfrm>
            <a:off x="4598749" y="5013176"/>
            <a:ext cx="64633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ja-JP" altLang="en-US" dirty="0">
                <a:latin typeface="Arial" charset="0"/>
              </a:rPr>
              <a:t>取下</a:t>
            </a:r>
            <a:endParaRPr lang="ja-JP" altLang="en-US" dirty="0"/>
          </a:p>
        </p:txBody>
      </p:sp>
      <p:sp>
        <p:nvSpPr>
          <p:cNvPr id="19" name="右中かっこ 18"/>
          <p:cNvSpPr/>
          <p:nvPr/>
        </p:nvSpPr>
        <p:spPr>
          <a:xfrm>
            <a:off x="4355976" y="4869160"/>
            <a:ext cx="216024" cy="648072"/>
          </a:xfrm>
          <a:prstGeom prst="righ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 name="直線矢印コネクタ 4"/>
          <p:cNvCxnSpPr/>
          <p:nvPr/>
        </p:nvCxnSpPr>
        <p:spPr>
          <a:xfrm>
            <a:off x="4355976" y="6021288"/>
            <a:ext cx="1404245" cy="288032"/>
          </a:xfrm>
          <a:prstGeom prst="straightConnector1">
            <a:avLst/>
          </a:prstGeom>
          <a:ln w="38100">
            <a:solidFill>
              <a:srgbClr val="7030A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776529" y="5995888"/>
            <a:ext cx="64633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gn="ctr"/>
            <a:r>
              <a:rPr lang="ja-JP" altLang="en-US" dirty="0" smtClean="0"/>
              <a:t>同時</a:t>
            </a:r>
            <a:endParaRPr lang="ja-JP" altLang="en-US" dirty="0"/>
          </a:p>
        </p:txBody>
      </p:sp>
    </p:spTree>
    <p:extLst>
      <p:ext uri="{BB962C8B-B14F-4D97-AF65-F5344CB8AC3E}">
        <p14:creationId xmlns:p14="http://schemas.microsoft.com/office/powerpoint/2010/main" val="181167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pPr algn="l"/>
            <a:r>
              <a:rPr kumimoji="1" lang="ja-JP" altLang="en-US" dirty="0" smtClean="0"/>
              <a:t>考察</a:t>
            </a:r>
            <a:endParaRPr kumimoji="1" lang="ja-JP" altLang="en-US" dirty="0"/>
          </a:p>
        </p:txBody>
      </p:sp>
      <p:sp>
        <p:nvSpPr>
          <p:cNvPr id="2" name="コンテンツ プレースホルダー 1"/>
          <p:cNvSpPr>
            <a:spLocks noGrp="1"/>
          </p:cNvSpPr>
          <p:nvPr>
            <p:ph idx="1"/>
          </p:nvPr>
        </p:nvSpPr>
        <p:spPr>
          <a:xfrm>
            <a:off x="457200" y="2276871"/>
            <a:ext cx="8229600" cy="3849291"/>
          </a:xfrm>
        </p:spPr>
        <p:txBody>
          <a:bodyPr/>
          <a:lstStyle/>
          <a:p>
            <a:pPr>
              <a:buFont typeface="Wingdings" panose="05000000000000000000" pitchFamily="2" charset="2"/>
              <a:buChar char="ü"/>
            </a:pPr>
            <a:r>
              <a:rPr kumimoji="1" lang="ja-JP" altLang="en-US" sz="2800" dirty="0" smtClean="0"/>
              <a:t>クレームされた数値範囲をいかに実現するか、出願時明細書に記載しておくこと</a:t>
            </a:r>
            <a:endParaRPr lang="en-US" altLang="ja-JP" sz="2800" dirty="0" smtClean="0"/>
          </a:p>
          <a:p>
            <a:pPr>
              <a:buFont typeface="Wingdings" panose="05000000000000000000" pitchFamily="2" charset="2"/>
              <a:buChar char="ü"/>
            </a:pPr>
            <a:r>
              <a:rPr kumimoji="1" lang="ja-JP" altLang="en-US" sz="2800" dirty="0"/>
              <a:t>記載</a:t>
            </a:r>
            <a:r>
              <a:rPr kumimoji="1" lang="ja-JP" altLang="en-US" sz="2800" dirty="0" smtClean="0"/>
              <a:t>不備の有無の主張は、実際に実現可能か否かについての具体的な主張立証を行うこと</a:t>
            </a:r>
            <a:endParaRPr kumimoji="1" lang="en-US" altLang="ja-JP" sz="2800" dirty="0" smtClean="0"/>
          </a:p>
          <a:p>
            <a:pPr>
              <a:buFont typeface="Wingdings" panose="05000000000000000000" pitchFamily="2" charset="2"/>
              <a:buChar char="ü"/>
            </a:pPr>
            <a:r>
              <a:rPr kumimoji="1" lang="ja-JP" altLang="en-US" sz="2800" dirty="0" smtClean="0"/>
              <a:t>無効審判に有利な無効理由と、裁判所で有利な無効理由とがあることを理解すること</a:t>
            </a:r>
            <a:endParaRPr kumimoji="1" lang="en-US" altLang="ja-JP" sz="2800" dirty="0" smtClean="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20</a:t>
            </a:fld>
            <a:endParaRPr lang="ja-JP" altLang="en-US"/>
          </a:p>
        </p:txBody>
      </p:sp>
    </p:spTree>
    <p:extLst>
      <p:ext uri="{BB962C8B-B14F-4D97-AF65-F5344CB8AC3E}">
        <p14:creationId xmlns:p14="http://schemas.microsoft.com/office/powerpoint/2010/main" val="974972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algn="l"/>
            <a:r>
              <a:rPr lang="ja-JP" altLang="en-US" dirty="0" smtClean="0">
                <a:latin typeface="Arial" charset="0"/>
                <a:ea typeface="ＭＳ Ｐゴシック" charset="-128"/>
              </a:rPr>
              <a:t>概要</a:t>
            </a:r>
            <a:r>
              <a:rPr lang="ja-JP" altLang="en-US" sz="2400" dirty="0" smtClean="0">
                <a:latin typeface="Arial" charset="0"/>
                <a:ea typeface="ＭＳ Ｐゴシック" charset="-128"/>
              </a:rPr>
              <a:t>～宇部興産と東レとの関係～</a:t>
            </a:r>
            <a:endParaRPr lang="ja-JP" altLang="en-US" dirty="0" smtClean="0">
              <a:latin typeface="Arial" charset="0"/>
              <a:ea typeface="ＭＳ Ｐゴシック" charset="-128"/>
            </a:endParaRPr>
          </a:p>
        </p:txBody>
      </p:sp>
      <p:sp>
        <p:nvSpPr>
          <p:cNvPr id="16387" name="コンテンツ プレースホルダー 2"/>
          <p:cNvSpPr>
            <a:spLocks noGrp="1"/>
          </p:cNvSpPr>
          <p:nvPr>
            <p:ph idx="1"/>
          </p:nvPr>
        </p:nvSpPr>
        <p:spPr>
          <a:xfrm>
            <a:off x="457200" y="1628775"/>
            <a:ext cx="8229600" cy="1008137"/>
          </a:xfrm>
        </p:spPr>
        <p:txBody>
          <a:bodyPr/>
          <a:lstStyle/>
          <a:p>
            <a:pPr marL="0" indent="0">
              <a:buFont typeface="Arial" charset="0"/>
              <a:buNone/>
            </a:pPr>
            <a:r>
              <a:rPr lang="ja-JP" altLang="en-US" sz="2400" dirty="0" smtClean="0">
                <a:latin typeface="Arial" charset="0"/>
                <a:ea typeface="ＭＳ Ｐゴシック" charset="-128"/>
              </a:rPr>
              <a:t>原告　宇部興産（株）　　被告　東レ・デュポン（株）　［特許権者］</a:t>
            </a:r>
            <a:endParaRPr lang="en-US" altLang="ja-JP" sz="2400" dirty="0" smtClean="0">
              <a:latin typeface="Arial" charset="0"/>
              <a:ea typeface="ＭＳ Ｐゴシック" charset="-128"/>
            </a:endParaRPr>
          </a:p>
          <a:p>
            <a:pPr marL="0" indent="0">
              <a:buFont typeface="Arial" charset="0"/>
              <a:buNone/>
            </a:pPr>
            <a:endParaRPr lang="ja-JP" altLang="en-US" sz="2400" dirty="0" smtClean="0">
              <a:latin typeface="Arial" charset="0"/>
              <a:ea typeface="ＭＳ Ｐゴシック" charset="-128"/>
            </a:endParaRPr>
          </a:p>
        </p:txBody>
      </p:sp>
      <p:sp>
        <p:nvSpPr>
          <p:cNvPr id="16388" name="スライド番号プレースホルダー 3"/>
          <p:cNvSpPr>
            <a:spLocks noGrp="1"/>
          </p:cNvSpPr>
          <p:nvPr>
            <p:ph type="sldNum" sz="quarter" idx="12"/>
          </p:nvPr>
        </p:nvSpPr>
        <p:spPr bwMode="auto">
          <a:xfrm>
            <a:off x="6965950" y="6525344"/>
            <a:ext cx="2133600" cy="30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147859B-A359-4A65-8495-84939BB75D6B}" type="slidenum">
              <a:rPr lang="ja-JP" altLang="en-US">
                <a:solidFill>
                  <a:schemeClr val="bg1"/>
                </a:solidFill>
              </a:rPr>
              <a:pPr fontAlgn="base">
                <a:spcBef>
                  <a:spcPct val="0"/>
                </a:spcBef>
                <a:spcAft>
                  <a:spcPct val="0"/>
                </a:spcAft>
              </a:pPr>
              <a:t>3</a:t>
            </a:fld>
            <a:endParaRPr lang="ja-JP" altLang="en-US">
              <a:solidFill>
                <a:schemeClr val="bg1"/>
              </a:solidFill>
            </a:endParaRPr>
          </a:p>
        </p:txBody>
      </p:sp>
      <p:sp>
        <p:nvSpPr>
          <p:cNvPr id="2" name="角丸四角形 1"/>
          <p:cNvSpPr/>
          <p:nvPr/>
        </p:nvSpPr>
        <p:spPr>
          <a:xfrm>
            <a:off x="323528" y="2060848"/>
            <a:ext cx="5040560" cy="792088"/>
          </a:xfrm>
          <a:prstGeom prst="roundRect">
            <a:avLst>
              <a:gd name="adj" fmla="val 8029"/>
            </a:avLst>
          </a:prstGeom>
          <a:scene3d>
            <a:camera prst="orthographicFront"/>
            <a:lightRig rig="threePt" dir="t"/>
          </a:scene3d>
          <a:sp3d>
            <a:bevelT/>
            <a:bevelB/>
          </a:sp3d>
        </p:spPr>
        <p:style>
          <a:lnRef idx="1">
            <a:schemeClr val="accent3"/>
          </a:lnRef>
          <a:fillRef idx="2">
            <a:schemeClr val="accent3"/>
          </a:fillRef>
          <a:effectRef idx="1">
            <a:schemeClr val="accent3"/>
          </a:effectRef>
          <a:fontRef idx="minor">
            <a:schemeClr val="dk1"/>
          </a:fontRef>
        </p:style>
        <p:txBody>
          <a:bodyPr lIns="0" tIns="0" rIns="0" bIns="0" rtlCol="0" anchor="t"/>
          <a:lstStyle/>
          <a:p>
            <a:pPr marL="0" indent="0">
              <a:buFont typeface="Arial" charset="0"/>
              <a:buNone/>
              <a:tabLst>
                <a:tab pos="1344613" algn="l"/>
              </a:tabLst>
            </a:pPr>
            <a:r>
              <a:rPr lang="en-US" altLang="ja-JP" sz="2200" dirty="0" smtClean="0">
                <a:latin typeface="Arial" charset="0"/>
                <a:ea typeface="ＭＳ Ｐゴシック" charset="-128"/>
              </a:rPr>
              <a:t> H12  </a:t>
            </a:r>
            <a:r>
              <a:rPr lang="ja-JP" altLang="en-US" sz="2200" dirty="0" smtClean="0">
                <a:latin typeface="Arial" charset="0"/>
                <a:ea typeface="ＭＳ Ｐゴシック" charset="-128"/>
              </a:rPr>
              <a:t>宇部興産　ポリイミドフィルム製造</a:t>
            </a:r>
            <a:r>
              <a:rPr lang="en-US" altLang="ja-JP" sz="2200" dirty="0" smtClean="0">
                <a:latin typeface="Arial" charset="0"/>
                <a:ea typeface="ＭＳ Ｐゴシック" charset="-128"/>
              </a:rPr>
              <a:t/>
            </a:r>
            <a:br>
              <a:rPr lang="en-US" altLang="ja-JP" sz="2200" dirty="0" smtClean="0">
                <a:latin typeface="Arial" charset="0"/>
                <a:ea typeface="ＭＳ Ｐゴシック" charset="-128"/>
              </a:rPr>
            </a:br>
            <a:r>
              <a:rPr lang="ja-JP" altLang="en-US" sz="2200" dirty="0" smtClean="0">
                <a:latin typeface="Arial" charset="0"/>
                <a:ea typeface="ＭＳ Ｐゴシック" charset="-128"/>
              </a:rPr>
              <a:t>　　　　ユーピレックス</a:t>
            </a:r>
            <a:r>
              <a:rPr lang="en-US" altLang="ja-JP" sz="2200" dirty="0" smtClean="0">
                <a:latin typeface="Arial" charset="0"/>
                <a:ea typeface="ＭＳ Ｐゴシック" charset="-128"/>
              </a:rPr>
              <a:t>-25S</a:t>
            </a:r>
            <a:endParaRPr kumimoji="1" lang="ja-JP" altLang="en-US" sz="2400" dirty="0"/>
          </a:p>
        </p:txBody>
      </p:sp>
      <p:sp>
        <p:nvSpPr>
          <p:cNvPr id="3" name="左右矢印 2"/>
          <p:cNvSpPr/>
          <p:nvPr/>
        </p:nvSpPr>
        <p:spPr>
          <a:xfrm>
            <a:off x="3145092" y="1727312"/>
            <a:ext cx="432048" cy="261847"/>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1" name="角丸四角形 10"/>
          <p:cNvSpPr/>
          <p:nvPr/>
        </p:nvSpPr>
        <p:spPr>
          <a:xfrm>
            <a:off x="323528" y="2996952"/>
            <a:ext cx="3816424" cy="792088"/>
          </a:xfrm>
          <a:prstGeom prst="roundRect">
            <a:avLst>
              <a:gd name="adj" fmla="val 8029"/>
            </a:avLst>
          </a:prstGeom>
          <a:scene3d>
            <a:camera prst="orthographicFront"/>
            <a:lightRig rig="threePt" dir="t"/>
          </a:scene3d>
          <a:sp3d>
            <a:bevelT/>
            <a:bevelB/>
          </a:sp3d>
        </p:spPr>
        <p:style>
          <a:lnRef idx="1">
            <a:schemeClr val="accent3"/>
          </a:lnRef>
          <a:fillRef idx="2">
            <a:schemeClr val="accent3"/>
          </a:fillRef>
          <a:effectRef idx="1">
            <a:schemeClr val="accent3"/>
          </a:effectRef>
          <a:fontRef idx="minor">
            <a:schemeClr val="dk1"/>
          </a:fontRef>
        </p:style>
        <p:txBody>
          <a:bodyPr lIns="0" tIns="0" rIns="0" bIns="0" rtlCol="0" anchor="t"/>
          <a:lstStyle/>
          <a:p>
            <a:pPr marL="0" indent="0">
              <a:buFont typeface="Arial" charset="0"/>
              <a:buNone/>
              <a:tabLst>
                <a:tab pos="1344613" algn="l"/>
              </a:tabLst>
            </a:pPr>
            <a:r>
              <a:rPr lang="en-US" altLang="ja-JP" sz="2200" dirty="0" smtClean="0">
                <a:latin typeface="Arial" charset="0"/>
                <a:ea typeface="ＭＳ Ｐゴシック" charset="-128"/>
              </a:rPr>
              <a:t> H14.1  </a:t>
            </a:r>
            <a:r>
              <a:rPr lang="ja-JP" altLang="en-US" sz="2200" dirty="0" smtClean="0">
                <a:latin typeface="Arial" charset="0"/>
                <a:ea typeface="ＭＳ Ｐゴシック" charset="-128"/>
              </a:rPr>
              <a:t>宇部興産が住友金属と</a:t>
            </a:r>
            <a:endParaRPr lang="en-US" altLang="ja-JP" sz="2200" dirty="0" smtClean="0">
              <a:latin typeface="Arial" charset="0"/>
              <a:ea typeface="ＭＳ Ｐゴシック" charset="-128"/>
            </a:endParaRPr>
          </a:p>
          <a:p>
            <a:pPr marL="0" indent="0">
              <a:buFont typeface="Arial" charset="0"/>
              <a:buNone/>
              <a:tabLst>
                <a:tab pos="1344613" algn="l"/>
              </a:tabLst>
            </a:pPr>
            <a:r>
              <a:rPr lang="ja-JP" altLang="en-US" sz="2200" dirty="0" smtClean="0">
                <a:latin typeface="Arial" charset="0"/>
                <a:ea typeface="ＭＳ Ｐゴシック" charset="-128"/>
              </a:rPr>
              <a:t> 　　　　　共同でフィルム試作</a:t>
            </a:r>
            <a:endParaRPr kumimoji="1" lang="ja-JP" altLang="en-US" sz="2400" dirty="0"/>
          </a:p>
        </p:txBody>
      </p:sp>
      <p:sp>
        <p:nvSpPr>
          <p:cNvPr id="13" name="角丸四角形 12"/>
          <p:cNvSpPr/>
          <p:nvPr/>
        </p:nvSpPr>
        <p:spPr>
          <a:xfrm>
            <a:off x="3851920" y="3437891"/>
            <a:ext cx="4104456" cy="792088"/>
          </a:xfrm>
          <a:prstGeom prst="roundRect">
            <a:avLst>
              <a:gd name="adj" fmla="val 8029"/>
            </a:avLst>
          </a:prstGeom>
          <a:scene3d>
            <a:camera prst="orthographicFront"/>
            <a:lightRig rig="threePt" dir="t"/>
          </a:scene3d>
          <a:sp3d>
            <a:bevelT/>
            <a:bevelB/>
          </a:sp3d>
        </p:spPr>
        <p:style>
          <a:lnRef idx="1">
            <a:schemeClr val="accent3"/>
          </a:lnRef>
          <a:fillRef idx="2">
            <a:schemeClr val="accent3"/>
          </a:fillRef>
          <a:effectRef idx="1">
            <a:schemeClr val="accent3"/>
          </a:effectRef>
          <a:fontRef idx="minor">
            <a:schemeClr val="dk1"/>
          </a:fontRef>
        </p:style>
        <p:txBody>
          <a:bodyPr lIns="0" tIns="0" rIns="0" bIns="0" rtlCol="0" anchor="t"/>
          <a:lstStyle/>
          <a:p>
            <a:pPr marL="0" indent="0">
              <a:buFont typeface="Arial" charset="0"/>
              <a:buNone/>
              <a:tabLst>
                <a:tab pos="1344613" algn="l"/>
              </a:tabLst>
            </a:pPr>
            <a:r>
              <a:rPr lang="en-US" altLang="ja-JP" sz="2200" dirty="0" smtClean="0">
                <a:latin typeface="Arial" charset="0"/>
                <a:ea typeface="ＭＳ Ｐゴシック" charset="-128"/>
              </a:rPr>
              <a:t> H14.3-4  </a:t>
            </a:r>
            <a:r>
              <a:rPr lang="ja-JP" altLang="en-US" sz="2200" dirty="0" smtClean="0">
                <a:latin typeface="Arial" charset="0"/>
                <a:ea typeface="ＭＳ Ｐゴシック" charset="-128"/>
              </a:rPr>
              <a:t>宇部興産が尾池工業</a:t>
            </a:r>
            <a:r>
              <a:rPr lang="en-US" altLang="ja-JP" sz="2200" dirty="0" smtClean="0">
                <a:latin typeface="Arial" charset="0"/>
                <a:ea typeface="ＭＳ Ｐゴシック" charset="-128"/>
              </a:rPr>
              <a:t/>
            </a:r>
            <a:br>
              <a:rPr lang="en-US" altLang="ja-JP" sz="2200" dirty="0" smtClean="0">
                <a:latin typeface="Arial" charset="0"/>
                <a:ea typeface="ＭＳ Ｐゴシック" charset="-128"/>
              </a:rPr>
            </a:br>
            <a:r>
              <a:rPr lang="ja-JP" altLang="en-US" sz="2200" dirty="0" smtClean="0">
                <a:latin typeface="Arial" charset="0"/>
                <a:ea typeface="ＭＳ Ｐゴシック" charset="-128"/>
              </a:rPr>
              <a:t>　　　　　 及び住金に試作品を出荷</a:t>
            </a:r>
            <a:endParaRPr lang="en-US" altLang="ja-JP" sz="2200" dirty="0" smtClean="0">
              <a:latin typeface="Arial" charset="0"/>
              <a:ea typeface="ＭＳ Ｐゴシック" charset="-128"/>
            </a:endParaRPr>
          </a:p>
        </p:txBody>
      </p:sp>
      <p:sp>
        <p:nvSpPr>
          <p:cNvPr id="14" name="角丸四角形 13"/>
          <p:cNvSpPr/>
          <p:nvPr/>
        </p:nvSpPr>
        <p:spPr>
          <a:xfrm>
            <a:off x="323528" y="4342691"/>
            <a:ext cx="4248472" cy="792088"/>
          </a:xfrm>
          <a:prstGeom prst="roundRect">
            <a:avLst>
              <a:gd name="adj" fmla="val 8029"/>
            </a:avLst>
          </a:prstGeom>
          <a:scene3d>
            <a:camera prst="orthographicFront"/>
            <a:lightRig rig="threePt" dir="t"/>
          </a:scene3d>
          <a:sp3d>
            <a:bevelT/>
            <a:bevelB/>
          </a:sp3d>
        </p:spPr>
        <p:style>
          <a:lnRef idx="1">
            <a:schemeClr val="accent3"/>
          </a:lnRef>
          <a:fillRef idx="2">
            <a:schemeClr val="accent3"/>
          </a:fillRef>
          <a:effectRef idx="1">
            <a:schemeClr val="accent3"/>
          </a:effectRef>
          <a:fontRef idx="minor">
            <a:schemeClr val="dk1"/>
          </a:fontRef>
        </p:style>
        <p:txBody>
          <a:bodyPr lIns="0" tIns="0" rIns="0" bIns="0" rtlCol="0" anchor="t"/>
          <a:lstStyle/>
          <a:p>
            <a:pPr marL="0" indent="0">
              <a:buFont typeface="Arial" charset="0"/>
              <a:buNone/>
              <a:tabLst>
                <a:tab pos="1344613" algn="l"/>
              </a:tabLst>
            </a:pPr>
            <a:r>
              <a:rPr lang="en-US" altLang="ja-JP" sz="2200" dirty="0" smtClean="0">
                <a:latin typeface="Arial" charset="0"/>
                <a:ea typeface="ＭＳ Ｐゴシック" charset="-128"/>
              </a:rPr>
              <a:t> H15.1  </a:t>
            </a:r>
            <a:r>
              <a:rPr lang="ja-JP" altLang="en-US" sz="2200" dirty="0" smtClean="0">
                <a:latin typeface="Arial" charset="0"/>
                <a:ea typeface="ＭＳ Ｐゴシック" charset="-128"/>
              </a:rPr>
              <a:t>宇部興産、東洋ﾒﾀﾗｲｼﾞﾝｸﾞ、</a:t>
            </a:r>
            <a:r>
              <a:rPr lang="en-US" altLang="ja-JP" sz="2200" dirty="0" smtClean="0">
                <a:latin typeface="Arial" charset="0"/>
                <a:ea typeface="ＭＳ Ｐゴシック" charset="-128"/>
              </a:rPr>
              <a:t/>
            </a:r>
            <a:br>
              <a:rPr lang="en-US" altLang="ja-JP" sz="2200" dirty="0" smtClean="0">
                <a:latin typeface="Arial" charset="0"/>
                <a:ea typeface="ＭＳ Ｐゴシック" charset="-128"/>
              </a:rPr>
            </a:br>
            <a:r>
              <a:rPr lang="ja-JP" altLang="en-US" sz="2200" dirty="0" smtClean="0">
                <a:latin typeface="Arial" charset="0"/>
                <a:ea typeface="ＭＳ Ｐゴシック" charset="-128"/>
              </a:rPr>
              <a:t>　　　　 東レでサンプル打ち合わせ</a:t>
            </a:r>
            <a:endParaRPr lang="en-US" altLang="ja-JP" sz="2200" dirty="0" smtClean="0">
              <a:latin typeface="Arial" charset="0"/>
              <a:ea typeface="ＭＳ Ｐゴシック" charset="-128"/>
            </a:endParaRPr>
          </a:p>
        </p:txBody>
      </p:sp>
      <p:sp>
        <p:nvSpPr>
          <p:cNvPr id="15" name="角丸四角形 14"/>
          <p:cNvSpPr/>
          <p:nvPr/>
        </p:nvSpPr>
        <p:spPr>
          <a:xfrm>
            <a:off x="303108" y="5313751"/>
            <a:ext cx="4268891" cy="792088"/>
          </a:xfrm>
          <a:prstGeom prst="roundRect">
            <a:avLst>
              <a:gd name="adj" fmla="val 8029"/>
            </a:avLst>
          </a:prstGeom>
          <a:scene3d>
            <a:camera prst="orthographicFront"/>
            <a:lightRig rig="threePt" dir="t"/>
          </a:scene3d>
          <a:sp3d>
            <a:bevelT/>
            <a:bevelB/>
          </a:sp3d>
        </p:spPr>
        <p:style>
          <a:lnRef idx="1">
            <a:schemeClr val="accent3"/>
          </a:lnRef>
          <a:fillRef idx="2">
            <a:schemeClr val="accent3"/>
          </a:fillRef>
          <a:effectRef idx="1">
            <a:schemeClr val="accent3"/>
          </a:effectRef>
          <a:fontRef idx="minor">
            <a:schemeClr val="dk1"/>
          </a:fontRef>
        </p:style>
        <p:txBody>
          <a:bodyPr lIns="0" tIns="0" rIns="0" bIns="0" rtlCol="0" anchor="t"/>
          <a:lstStyle/>
          <a:p>
            <a:pPr marL="0" indent="0">
              <a:buFont typeface="Arial" charset="0"/>
              <a:buNone/>
              <a:tabLst>
                <a:tab pos="1344613" algn="l"/>
              </a:tabLst>
            </a:pPr>
            <a:r>
              <a:rPr lang="en-US" altLang="ja-JP" sz="2200" dirty="0" smtClean="0">
                <a:latin typeface="Arial" charset="0"/>
                <a:ea typeface="ＭＳ Ｐゴシック" charset="-128"/>
              </a:rPr>
              <a:t> H15.8  </a:t>
            </a:r>
            <a:r>
              <a:rPr lang="ja-JP" altLang="en-US" sz="2200" dirty="0" smtClean="0">
                <a:latin typeface="Arial" charset="0"/>
                <a:ea typeface="ＭＳ Ｐゴシック" charset="-128"/>
              </a:rPr>
              <a:t>宇部興産が東レに試作品</a:t>
            </a:r>
            <a:r>
              <a:rPr lang="en-US" altLang="ja-JP" sz="2200" dirty="0" smtClean="0">
                <a:latin typeface="Arial" charset="0"/>
                <a:ea typeface="ＭＳ Ｐゴシック" charset="-128"/>
              </a:rPr>
              <a:t/>
            </a:r>
            <a:br>
              <a:rPr lang="en-US" altLang="ja-JP" sz="2200" dirty="0" smtClean="0">
                <a:latin typeface="Arial" charset="0"/>
                <a:ea typeface="ＭＳ Ｐゴシック" charset="-128"/>
              </a:rPr>
            </a:br>
            <a:r>
              <a:rPr lang="ja-JP" altLang="en-US" sz="2200" dirty="0" smtClean="0">
                <a:latin typeface="Arial" charset="0"/>
                <a:ea typeface="ＭＳ Ｐゴシック" charset="-128"/>
              </a:rPr>
              <a:t>　　　　　</a:t>
            </a:r>
            <a:r>
              <a:rPr lang="en-US" altLang="ja-JP" sz="2200" dirty="0" smtClean="0">
                <a:latin typeface="Arial" charset="0"/>
                <a:ea typeface="ＭＳ Ｐゴシック" charset="-128"/>
              </a:rPr>
              <a:t>Run120</a:t>
            </a:r>
            <a:r>
              <a:rPr lang="ja-JP" altLang="en-US" sz="2200" dirty="0" smtClean="0">
                <a:latin typeface="Arial" charset="0"/>
                <a:ea typeface="ＭＳ Ｐゴシック" charset="-128"/>
              </a:rPr>
              <a:t>を提供</a:t>
            </a:r>
            <a:endParaRPr lang="en-US" altLang="ja-JP" sz="2200" dirty="0" smtClean="0">
              <a:latin typeface="Arial" charset="0"/>
              <a:ea typeface="ＭＳ Ｐゴシック" charset="-128"/>
            </a:endParaRPr>
          </a:p>
        </p:txBody>
      </p:sp>
      <p:sp>
        <p:nvSpPr>
          <p:cNvPr id="16" name="角丸四角形 15"/>
          <p:cNvSpPr/>
          <p:nvPr/>
        </p:nvSpPr>
        <p:spPr>
          <a:xfrm>
            <a:off x="4968284" y="4653425"/>
            <a:ext cx="3276275" cy="1188132"/>
          </a:xfrm>
          <a:prstGeom prst="roundRect">
            <a:avLst>
              <a:gd name="adj" fmla="val 8029"/>
            </a:avLst>
          </a:prstGeom>
        </p:spPr>
        <p:style>
          <a:lnRef idx="1">
            <a:schemeClr val="accent2"/>
          </a:lnRef>
          <a:fillRef idx="2">
            <a:schemeClr val="accent2"/>
          </a:fillRef>
          <a:effectRef idx="1">
            <a:schemeClr val="accent2"/>
          </a:effectRef>
          <a:fontRef idx="minor">
            <a:schemeClr val="dk1"/>
          </a:fontRef>
        </p:style>
        <p:txBody>
          <a:bodyPr lIns="0" tIns="0" rIns="0" bIns="0" rtlCol="0" anchor="t"/>
          <a:lstStyle/>
          <a:p>
            <a:pPr marL="0" indent="0">
              <a:buFont typeface="Arial" charset="0"/>
              <a:buNone/>
              <a:tabLst>
                <a:tab pos="1344613" algn="l"/>
              </a:tabLst>
            </a:pPr>
            <a:r>
              <a:rPr kumimoji="1" lang="en-US" altLang="ja-JP" sz="2200" dirty="0" smtClean="0">
                <a:latin typeface="Arial" charset="0"/>
                <a:ea typeface="ＭＳ Ｐゴシック" charset="-128"/>
              </a:rPr>
              <a:t>H14.3.10</a:t>
            </a:r>
            <a:r>
              <a:rPr kumimoji="1" lang="ja-JP" altLang="en-US" sz="2200" dirty="0" smtClean="0">
                <a:latin typeface="Arial" charset="0"/>
                <a:ea typeface="ＭＳ Ｐゴシック" charset="-128"/>
              </a:rPr>
              <a:t>～</a:t>
            </a:r>
            <a:r>
              <a:rPr kumimoji="1" lang="en-US" altLang="ja-JP" sz="2200" dirty="0" smtClean="0">
                <a:latin typeface="Arial" charset="0"/>
                <a:ea typeface="ＭＳ Ｐゴシック" charset="-128"/>
              </a:rPr>
              <a:t>H15.4.2</a:t>
            </a:r>
          </a:p>
          <a:p>
            <a:pPr marL="0" indent="0">
              <a:buFont typeface="Arial" charset="0"/>
              <a:buNone/>
              <a:tabLst>
                <a:tab pos="1344613" algn="l"/>
              </a:tabLst>
            </a:pPr>
            <a:r>
              <a:rPr lang="ja-JP" altLang="en-US" sz="2200" dirty="0" smtClean="0">
                <a:latin typeface="Arial" charset="0"/>
                <a:ea typeface="ＭＳ Ｐゴシック" charset="-128"/>
              </a:rPr>
              <a:t>　本件発明のポリイミドフィルムを完成</a:t>
            </a:r>
            <a:r>
              <a:rPr lang="en-US" altLang="ja-JP" sz="2200" dirty="0" smtClean="0">
                <a:latin typeface="Arial" charset="0"/>
                <a:ea typeface="ＭＳ Ｐゴシック" charset="-128"/>
              </a:rPr>
              <a:t>(PPD/BPDA)</a:t>
            </a:r>
            <a:endParaRPr kumimoji="1" lang="en-US" altLang="ja-JP" sz="2200" dirty="0" smtClean="0">
              <a:latin typeface="Arial" charset="0"/>
              <a:ea typeface="ＭＳ Ｐゴシック" charset="-128"/>
            </a:endParaRPr>
          </a:p>
          <a:p>
            <a:pPr marL="0" indent="0">
              <a:buFont typeface="Arial" charset="0"/>
              <a:buNone/>
              <a:tabLst>
                <a:tab pos="1344613" algn="l"/>
              </a:tabLst>
            </a:pPr>
            <a:endParaRPr lang="en-US" altLang="ja-JP" sz="2200" dirty="0">
              <a:latin typeface="Arial" charset="0"/>
              <a:ea typeface="ＭＳ Ｐゴシック" charset="-128"/>
            </a:endParaRPr>
          </a:p>
        </p:txBody>
      </p:sp>
      <p:cxnSp>
        <p:nvCxnSpPr>
          <p:cNvPr id="5" name="直線矢印コネクタ 4"/>
          <p:cNvCxnSpPr>
            <a:stCxn id="16" idx="1"/>
          </p:cNvCxnSpPr>
          <p:nvPr/>
        </p:nvCxnSpPr>
        <p:spPr>
          <a:xfrm flipH="1">
            <a:off x="51321" y="5247491"/>
            <a:ext cx="4916963"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2771800" y="6266396"/>
            <a:ext cx="3744416" cy="395755"/>
          </a:xfrm>
          <a:prstGeom prst="roundRect">
            <a:avLst>
              <a:gd name="adj" fmla="val 8029"/>
            </a:avLst>
          </a:prstGeom>
        </p:spPr>
        <p:style>
          <a:lnRef idx="1">
            <a:schemeClr val="accent2"/>
          </a:lnRef>
          <a:fillRef idx="2">
            <a:schemeClr val="accent2"/>
          </a:fillRef>
          <a:effectRef idx="1">
            <a:schemeClr val="accent2"/>
          </a:effectRef>
          <a:fontRef idx="minor">
            <a:schemeClr val="dk1"/>
          </a:fontRef>
        </p:style>
        <p:txBody>
          <a:bodyPr lIns="0" tIns="0" rIns="0" bIns="0" rtlCol="0" anchor="t"/>
          <a:lstStyle/>
          <a:p>
            <a:pPr marL="0" indent="0">
              <a:buFont typeface="Arial" charset="0"/>
              <a:buNone/>
              <a:tabLst>
                <a:tab pos="1344613" algn="l"/>
              </a:tabLst>
            </a:pPr>
            <a:r>
              <a:rPr kumimoji="1" lang="en-US" altLang="ja-JP" sz="2200" dirty="0" smtClean="0">
                <a:latin typeface="Arial" charset="0"/>
                <a:ea typeface="ＭＳ Ｐゴシック" charset="-128"/>
              </a:rPr>
              <a:t> H16.3.30 </a:t>
            </a:r>
            <a:r>
              <a:rPr kumimoji="1" lang="ja-JP" altLang="en-US" sz="2200" dirty="0" smtClean="0">
                <a:latin typeface="Arial" charset="0"/>
                <a:ea typeface="ＭＳ Ｐゴシック" charset="-128"/>
              </a:rPr>
              <a:t>東レ・デュポン出願</a:t>
            </a:r>
            <a:endParaRPr kumimoji="1" lang="en-US" altLang="ja-JP" sz="2200" dirty="0" smtClean="0">
              <a:latin typeface="Arial" charset="0"/>
              <a:ea typeface="ＭＳ Ｐゴシック" charset="-128"/>
            </a:endParaRPr>
          </a:p>
          <a:p>
            <a:pPr marL="0" indent="0">
              <a:buFont typeface="Arial" charset="0"/>
              <a:buNone/>
              <a:tabLst>
                <a:tab pos="1344613" algn="l"/>
              </a:tabLst>
            </a:pPr>
            <a:endParaRPr lang="en-US" altLang="ja-JP" sz="2200" dirty="0">
              <a:latin typeface="Arial" charset="0"/>
              <a:ea typeface="ＭＳ Ｐゴシック" charset="-128"/>
            </a:endParaRPr>
          </a:p>
        </p:txBody>
      </p:sp>
    </p:spTree>
    <p:extLst>
      <p:ext uri="{BB962C8B-B14F-4D97-AF65-F5344CB8AC3E}">
        <p14:creationId xmlns:p14="http://schemas.microsoft.com/office/powerpoint/2010/main" val="134654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4" grpId="0" animBg="1"/>
      <p:bldP spid="15" grpId="0" animBg="1"/>
      <p:bldP spid="16"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algn="l"/>
            <a:r>
              <a:rPr lang="ja-JP" altLang="en-US" dirty="0" smtClean="0">
                <a:latin typeface="Arial" charset="0"/>
                <a:ea typeface="ＭＳ Ｐゴシック" charset="-128"/>
              </a:rPr>
              <a:t>特許</a:t>
            </a:r>
            <a:r>
              <a:rPr lang="en-US" altLang="ja-JP" dirty="0" smtClean="0">
                <a:latin typeface="Arial" charset="0"/>
                <a:ea typeface="ＭＳ Ｐゴシック" charset="-128"/>
              </a:rPr>
              <a:t>4777471</a:t>
            </a:r>
            <a:r>
              <a:rPr lang="ja-JP" altLang="en-US" dirty="0" smtClean="0">
                <a:latin typeface="Arial" charset="0"/>
                <a:ea typeface="ＭＳ Ｐゴシック" charset="-128"/>
              </a:rPr>
              <a:t>号</a:t>
            </a:r>
          </a:p>
        </p:txBody>
      </p:sp>
      <p:sp>
        <p:nvSpPr>
          <p:cNvPr id="16387" name="コンテンツ プレースホルダー 2"/>
          <p:cNvSpPr>
            <a:spLocks noGrp="1"/>
          </p:cNvSpPr>
          <p:nvPr>
            <p:ph idx="1"/>
          </p:nvPr>
        </p:nvSpPr>
        <p:spPr>
          <a:xfrm>
            <a:off x="395536" y="3789039"/>
            <a:ext cx="8417024" cy="2952329"/>
          </a:xfrm>
        </p:spPr>
        <p:txBody>
          <a:bodyPr/>
          <a:lstStyle/>
          <a:p>
            <a:pPr marL="0" indent="0">
              <a:buNone/>
            </a:pPr>
            <a:r>
              <a:rPr lang="en-US" altLang="ja-JP" sz="1800" dirty="0" smtClean="0"/>
              <a:t>【</a:t>
            </a:r>
            <a:r>
              <a:rPr lang="ja-JP" altLang="en-US" sz="1800" dirty="0"/>
              <a:t>９</a:t>
            </a:r>
            <a:r>
              <a:rPr lang="en-US" altLang="ja-JP" sz="1800" dirty="0" smtClean="0"/>
              <a:t>】</a:t>
            </a:r>
            <a:r>
              <a:rPr lang="ja-JP" altLang="ja-JP" sz="1800" dirty="0" smtClean="0"/>
              <a:t>パラフェニレンジアミン</a:t>
            </a:r>
            <a:r>
              <a:rPr lang="en-US" altLang="ja-JP" sz="1800" dirty="0" smtClean="0"/>
              <a:t>(PPD)</a:t>
            </a:r>
            <a:r>
              <a:rPr lang="ja-JP" altLang="ja-JP" sz="1800" dirty="0" err="1" smtClean="0"/>
              <a:t>、</a:t>
            </a:r>
            <a:r>
              <a:rPr lang="ja-JP" altLang="ja-JP" sz="1800" dirty="0"/>
              <a:t>４，４’－</a:t>
            </a:r>
            <a:r>
              <a:rPr lang="ja-JP" altLang="ja-JP" sz="1800" dirty="0" smtClean="0"/>
              <a:t>ジアミノジフェニルエーテル</a:t>
            </a:r>
            <a:r>
              <a:rPr lang="en-US" altLang="ja-JP" sz="1800" dirty="0" smtClean="0"/>
              <a:t>(ODA)</a:t>
            </a:r>
            <a:r>
              <a:rPr lang="ja-JP" altLang="ja-JP" sz="1800" dirty="0" smtClean="0"/>
              <a:t>および</a:t>
            </a:r>
            <a:r>
              <a:rPr lang="ja-JP" altLang="ja-JP" sz="1800" dirty="0"/>
              <a:t>３，４’－</a:t>
            </a:r>
            <a:r>
              <a:rPr lang="ja-JP" altLang="ja-JP" sz="1800" dirty="0" smtClean="0"/>
              <a:t>ジアミノジフェニルエーテル</a:t>
            </a:r>
            <a:r>
              <a:rPr lang="en-US" altLang="ja-JP" sz="1800" dirty="0" smtClean="0"/>
              <a:t>(ODA)</a:t>
            </a:r>
            <a:r>
              <a:rPr lang="ja-JP" altLang="ja-JP" sz="1800" dirty="0" smtClean="0"/>
              <a:t>から</a:t>
            </a:r>
            <a:r>
              <a:rPr lang="ja-JP" altLang="ja-JP" sz="1800" dirty="0"/>
              <a:t>なる群から選ばれる１以上の</a:t>
            </a:r>
            <a:r>
              <a:rPr lang="ja-JP" altLang="ja-JP" sz="1800" b="1" u="wavy" dirty="0">
                <a:solidFill>
                  <a:srgbClr val="FF0000"/>
                </a:solidFill>
              </a:rPr>
              <a:t>芳香族ジアミン成分</a:t>
            </a:r>
            <a:r>
              <a:rPr lang="ja-JP" altLang="ja-JP" sz="1800" dirty="0"/>
              <a:t>と、ピロメリット酸二</a:t>
            </a:r>
            <a:r>
              <a:rPr lang="ja-JP" altLang="ja-JP" sz="1800" dirty="0" smtClean="0"/>
              <a:t>無水物</a:t>
            </a:r>
            <a:r>
              <a:rPr lang="en-US" altLang="ja-JP" sz="1800" dirty="0" smtClean="0"/>
              <a:t>(PDMA)</a:t>
            </a:r>
            <a:r>
              <a:rPr lang="ja-JP" altLang="ja-JP" sz="1800" dirty="0" smtClean="0"/>
              <a:t>および</a:t>
            </a:r>
            <a:r>
              <a:rPr lang="ja-JP" altLang="ja-JP" sz="1800" dirty="0"/>
              <a:t>３，３’－４，４’－ジフェニルテトラカルボン酸二</a:t>
            </a:r>
            <a:r>
              <a:rPr lang="ja-JP" altLang="ja-JP" sz="1800" dirty="0" smtClean="0"/>
              <a:t>無水物</a:t>
            </a:r>
            <a:r>
              <a:rPr lang="en-US" altLang="ja-JP" sz="1800" dirty="0" smtClean="0"/>
              <a:t>(BMDA)</a:t>
            </a:r>
            <a:r>
              <a:rPr lang="ja-JP" altLang="ja-JP" sz="1800" dirty="0" smtClean="0"/>
              <a:t>から</a:t>
            </a:r>
            <a:r>
              <a:rPr lang="ja-JP" altLang="ja-JP" sz="1800" dirty="0"/>
              <a:t>なる群から選ばれる１以上の</a:t>
            </a:r>
            <a:r>
              <a:rPr lang="ja-JP" altLang="ja-JP" sz="1800" b="1" u="wavy" dirty="0">
                <a:solidFill>
                  <a:srgbClr val="0070C0"/>
                </a:solidFill>
              </a:rPr>
              <a:t>酸無水物成分</a:t>
            </a:r>
            <a:r>
              <a:rPr lang="ja-JP" altLang="ja-JP" sz="1800" dirty="0"/>
              <a:t>とを使用して製造されるポリイミドフィルムであって、該ポリイミドフィルムが、</a:t>
            </a:r>
            <a:r>
              <a:rPr lang="ja-JP" altLang="ja-JP" sz="1800" b="1" u="sng" dirty="0">
                <a:solidFill>
                  <a:srgbClr val="7030A0"/>
                </a:solidFill>
              </a:rPr>
              <a:t>粒子径</a:t>
            </a:r>
            <a:r>
              <a:rPr lang="ja-JP" altLang="ja-JP" sz="1800" dirty="0"/>
              <a:t>が０．０７～２．０μ</a:t>
            </a:r>
            <a:r>
              <a:rPr lang="ja-JP" altLang="ja-JP" sz="1800" dirty="0" err="1"/>
              <a:t>ｍ</a:t>
            </a:r>
            <a:r>
              <a:rPr lang="ja-JP" altLang="ja-JP" sz="1800" dirty="0"/>
              <a:t>である微細シリカを含み、島津製作所製ＴＭＡ－５０を使用し、測定温度範囲：５０～２００℃、昇温速度：１０℃／ｍｉｎの条件で測定したフィルムの</a:t>
            </a:r>
            <a:r>
              <a:rPr lang="ja-JP" altLang="ja-JP" sz="1800" b="1" u="sng" dirty="0">
                <a:solidFill>
                  <a:srgbClr val="7030A0"/>
                </a:solidFill>
              </a:rPr>
              <a:t>機械搬送方向（ＭＤ）の熱膨張係数α</a:t>
            </a:r>
            <a:r>
              <a:rPr lang="ja-JP" altLang="ja-JP" sz="1800" b="1" u="sng" baseline="-25000" dirty="0">
                <a:solidFill>
                  <a:srgbClr val="7030A0"/>
                </a:solidFill>
              </a:rPr>
              <a:t>ＭＤ</a:t>
            </a:r>
            <a:r>
              <a:rPr lang="ja-JP" altLang="ja-JP" sz="1800" dirty="0"/>
              <a:t>が１０ｐｐｍ／℃以上２０ｐｐｍ／℃以下の範囲にあり、前記条件で測定した</a:t>
            </a:r>
            <a:r>
              <a:rPr lang="ja-JP" altLang="ja-JP" sz="1800" b="1" u="sng" dirty="0">
                <a:solidFill>
                  <a:srgbClr val="7030A0"/>
                </a:solidFill>
              </a:rPr>
              <a:t>幅方向（ＴＤ）の熱膨張係数α</a:t>
            </a:r>
            <a:r>
              <a:rPr lang="ja-JP" altLang="ja-JP" sz="1800" b="1" u="sng" baseline="-25000" dirty="0">
                <a:solidFill>
                  <a:srgbClr val="7030A0"/>
                </a:solidFill>
              </a:rPr>
              <a:t>ＴＤ</a:t>
            </a:r>
            <a:r>
              <a:rPr lang="ja-JP" altLang="ja-JP" sz="1800" dirty="0"/>
              <a:t>が３ｐｐｍ／℃以上７ｐｐｍ／℃以下の範囲にあり、前記微細シリカがフィルムに</a:t>
            </a:r>
            <a:r>
              <a:rPr lang="ja-JP" altLang="ja-JP" sz="1800" b="1" u="sng" dirty="0">
                <a:solidFill>
                  <a:srgbClr val="7030A0"/>
                </a:solidFill>
              </a:rPr>
              <a:t>均一に分散</a:t>
            </a:r>
            <a:r>
              <a:rPr lang="ja-JP" altLang="ja-JP" sz="1800" dirty="0"/>
              <a:t>されているポリイミドフィルム。</a:t>
            </a:r>
          </a:p>
          <a:p>
            <a:pPr marL="0" indent="0">
              <a:buFont typeface="Arial" charset="0"/>
              <a:buNone/>
            </a:pPr>
            <a:endParaRPr lang="ja-JP" altLang="en-US" sz="2400" dirty="0" smtClean="0">
              <a:latin typeface="Arial" charset="0"/>
              <a:ea typeface="ＭＳ Ｐゴシック" charset="-128"/>
            </a:endParaRPr>
          </a:p>
        </p:txBody>
      </p:sp>
      <p:sp>
        <p:nvSpPr>
          <p:cNvPr id="16388"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147859B-A359-4A65-8495-84939BB75D6B}" type="slidenum">
              <a:rPr lang="ja-JP" altLang="en-US">
                <a:solidFill>
                  <a:schemeClr val="bg1"/>
                </a:solidFill>
              </a:rPr>
              <a:pPr fontAlgn="base">
                <a:spcBef>
                  <a:spcPct val="0"/>
                </a:spcBef>
                <a:spcAft>
                  <a:spcPct val="0"/>
                </a:spcAft>
              </a:pPr>
              <a:t>4</a:t>
            </a:fld>
            <a:endParaRPr lang="ja-JP" altLang="en-US">
              <a:solidFill>
                <a:schemeClr val="bg1"/>
              </a:solidFill>
            </a:endParaRPr>
          </a:p>
        </p:txBody>
      </p:sp>
      <p:sp>
        <p:nvSpPr>
          <p:cNvPr id="5" name="直方体 4"/>
          <p:cNvSpPr/>
          <p:nvPr/>
        </p:nvSpPr>
        <p:spPr>
          <a:xfrm>
            <a:off x="5292080" y="1875267"/>
            <a:ext cx="3312368" cy="905661"/>
          </a:xfrm>
          <a:prstGeom prst="cube">
            <a:avLst>
              <a:gd name="adj" fmla="val 7735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 name="正方形/長方形 5"/>
          <p:cNvSpPr/>
          <p:nvPr/>
        </p:nvSpPr>
        <p:spPr>
          <a:xfrm>
            <a:off x="542936" y="1768770"/>
            <a:ext cx="5181192" cy="1323439"/>
          </a:xfrm>
          <a:prstGeom prst="rect">
            <a:avLst/>
          </a:prstGeom>
        </p:spPr>
        <p:txBody>
          <a:bodyPr wrap="square">
            <a:spAutoFit/>
          </a:bodyPr>
          <a:lstStyle/>
          <a:p>
            <a:pPr marL="0" indent="0">
              <a:buNone/>
            </a:pPr>
            <a:r>
              <a:rPr lang="ja-JP" altLang="en-US" sz="2000" dirty="0" smtClean="0">
                <a:latin typeface="Arial" charset="0"/>
              </a:rPr>
              <a:t>・請求項１～６（</a:t>
            </a:r>
            <a:r>
              <a:rPr lang="en-US" altLang="ja-JP" sz="2000" dirty="0" smtClean="0">
                <a:latin typeface="Arial" charset="0"/>
              </a:rPr>
              <a:t>COF</a:t>
            </a:r>
            <a:r>
              <a:rPr lang="ja-JP" altLang="en-US" sz="2000" dirty="0" smtClean="0">
                <a:latin typeface="Arial" charset="0"/>
              </a:rPr>
              <a:t>用基板）</a:t>
            </a:r>
            <a:endParaRPr lang="en-US" altLang="ja-JP" sz="2000" dirty="0" smtClean="0">
              <a:latin typeface="Arial" charset="0"/>
            </a:endParaRPr>
          </a:p>
          <a:p>
            <a:pPr marL="0" indent="0">
              <a:buNone/>
            </a:pPr>
            <a:endParaRPr lang="en-US" altLang="ja-JP" sz="2000" dirty="0">
              <a:latin typeface="Arial" charset="0"/>
            </a:endParaRPr>
          </a:p>
          <a:p>
            <a:pPr marL="0" indent="0">
              <a:buNone/>
            </a:pPr>
            <a:endParaRPr lang="en-US" altLang="ja-JP" sz="2000" dirty="0" smtClean="0">
              <a:latin typeface="Arial" charset="0"/>
            </a:endParaRPr>
          </a:p>
          <a:p>
            <a:r>
              <a:rPr lang="ja-JP" altLang="en-US" sz="2000" dirty="0" smtClean="0">
                <a:latin typeface="Arial" charset="0"/>
              </a:rPr>
              <a:t>・請求項１０～１１（製造方法）</a:t>
            </a:r>
            <a:endParaRPr lang="en-US" altLang="ja-JP" sz="2000" dirty="0" smtClean="0">
              <a:latin typeface="Arial" charset="0"/>
            </a:endParaRPr>
          </a:p>
        </p:txBody>
      </p:sp>
      <p:sp>
        <p:nvSpPr>
          <p:cNvPr id="10" name="直方体 9"/>
          <p:cNvSpPr/>
          <p:nvPr/>
        </p:nvSpPr>
        <p:spPr>
          <a:xfrm>
            <a:off x="5292080" y="1771076"/>
            <a:ext cx="3312368" cy="792088"/>
          </a:xfrm>
          <a:prstGeom prst="cube">
            <a:avLst>
              <a:gd name="adj" fmla="val 8806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左中かっこ 6"/>
          <p:cNvSpPr/>
          <p:nvPr/>
        </p:nvSpPr>
        <p:spPr>
          <a:xfrm>
            <a:off x="4895528" y="1699068"/>
            <a:ext cx="252536" cy="1225876"/>
          </a:xfrm>
          <a:prstGeom prst="lef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p:cNvSpPr/>
          <p:nvPr/>
        </p:nvSpPr>
        <p:spPr>
          <a:xfrm>
            <a:off x="1691680" y="2167120"/>
            <a:ext cx="3208721" cy="400110"/>
          </a:xfrm>
          <a:prstGeom prst="rect">
            <a:avLst/>
          </a:prstGeom>
        </p:spPr>
        <p:txBody>
          <a:bodyPr wrap="square">
            <a:spAutoFit/>
          </a:bodyPr>
          <a:lstStyle/>
          <a:p>
            <a:pPr marL="0" indent="0" algn="r">
              <a:buNone/>
            </a:pPr>
            <a:r>
              <a:rPr lang="ja-JP" altLang="en-US" sz="2000" dirty="0">
                <a:latin typeface="Arial" charset="0"/>
              </a:rPr>
              <a:t>請求項</a:t>
            </a:r>
            <a:r>
              <a:rPr lang="ja-JP" altLang="en-US" sz="2000" dirty="0" smtClean="0">
                <a:latin typeface="Arial" charset="0"/>
              </a:rPr>
              <a:t>７－８（</a:t>
            </a:r>
            <a:r>
              <a:rPr lang="ja-JP" altLang="ja-JP" sz="2000" dirty="0" smtClean="0"/>
              <a:t>銅張積層体</a:t>
            </a:r>
            <a:r>
              <a:rPr lang="ja-JP" altLang="en-US" sz="2000" dirty="0" smtClean="0">
                <a:latin typeface="Arial" charset="0"/>
              </a:rPr>
              <a:t>）</a:t>
            </a:r>
            <a:endParaRPr lang="ja-JP" altLang="ja-JP" sz="2000" dirty="0"/>
          </a:p>
        </p:txBody>
      </p:sp>
      <p:sp>
        <p:nvSpPr>
          <p:cNvPr id="9" name="正方形/長方形 8"/>
          <p:cNvSpPr/>
          <p:nvPr/>
        </p:nvSpPr>
        <p:spPr>
          <a:xfrm>
            <a:off x="5724128" y="3068960"/>
            <a:ext cx="3150096" cy="400110"/>
          </a:xfrm>
          <a:prstGeom prst="rect">
            <a:avLst/>
          </a:prstGeom>
        </p:spPr>
        <p:txBody>
          <a:bodyPr wrap="square">
            <a:spAutoFit/>
          </a:bodyPr>
          <a:lstStyle/>
          <a:p>
            <a:pPr algn="r"/>
            <a:r>
              <a:rPr lang="ja-JP" altLang="en-US" sz="2000" dirty="0" smtClean="0">
                <a:latin typeface="Arial" charset="0"/>
              </a:rPr>
              <a:t>請求項９（ﾎﾟﾘｲﾐﾄﾞﾌｨﾙﾑ）</a:t>
            </a:r>
            <a:endParaRPr lang="ja-JP" altLang="en-US" sz="2000" dirty="0"/>
          </a:p>
        </p:txBody>
      </p:sp>
      <p:sp>
        <p:nvSpPr>
          <p:cNvPr id="12" name="フリーフォーム 11"/>
          <p:cNvSpPr/>
          <p:nvPr/>
        </p:nvSpPr>
        <p:spPr>
          <a:xfrm>
            <a:off x="5985164" y="2673927"/>
            <a:ext cx="290945" cy="431908"/>
          </a:xfrm>
          <a:custGeom>
            <a:avLst/>
            <a:gdLst>
              <a:gd name="connsiteX0" fmla="*/ 0 w 290945"/>
              <a:gd name="connsiteY0" fmla="*/ 0 h 429491"/>
              <a:gd name="connsiteX1" fmla="*/ 124691 w 290945"/>
              <a:gd name="connsiteY1" fmla="*/ 304800 h 429491"/>
              <a:gd name="connsiteX2" fmla="*/ 180109 w 290945"/>
              <a:gd name="connsiteY2" fmla="*/ 193964 h 429491"/>
              <a:gd name="connsiteX3" fmla="*/ 290945 w 290945"/>
              <a:gd name="connsiteY3" fmla="*/ 429491 h 429491"/>
            </a:gdLst>
            <a:ahLst/>
            <a:cxnLst>
              <a:cxn ang="0">
                <a:pos x="connsiteX0" y="connsiteY0"/>
              </a:cxn>
              <a:cxn ang="0">
                <a:pos x="connsiteX1" y="connsiteY1"/>
              </a:cxn>
              <a:cxn ang="0">
                <a:pos x="connsiteX2" y="connsiteY2"/>
              </a:cxn>
              <a:cxn ang="0">
                <a:pos x="connsiteX3" y="connsiteY3"/>
              </a:cxn>
            </a:cxnLst>
            <a:rect l="l" t="t" r="r" b="b"/>
            <a:pathLst>
              <a:path w="290945" h="429491">
                <a:moveTo>
                  <a:pt x="0" y="0"/>
                </a:moveTo>
                <a:cubicBezTo>
                  <a:pt x="47336" y="136236"/>
                  <a:pt x="94673" y="272473"/>
                  <a:pt x="124691" y="304800"/>
                </a:cubicBezTo>
                <a:cubicBezTo>
                  <a:pt x="154709" y="337127"/>
                  <a:pt x="152400" y="173182"/>
                  <a:pt x="180109" y="193964"/>
                </a:cubicBezTo>
                <a:cubicBezTo>
                  <a:pt x="207818" y="214746"/>
                  <a:pt x="249381" y="322118"/>
                  <a:pt x="290945" y="429491"/>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92088" y="3105835"/>
            <a:ext cx="4572000" cy="646331"/>
          </a:xfrm>
          <a:prstGeom prst="rect">
            <a:avLst/>
          </a:prstGeom>
        </p:spPr>
        <p:txBody>
          <a:bodyPr>
            <a:spAutoFit/>
          </a:bodyPr>
          <a:lstStyle/>
          <a:p>
            <a:r>
              <a:rPr lang="en-US" altLang="ja-JP" dirty="0" smtClean="0">
                <a:latin typeface="Arial" charset="0"/>
              </a:rPr>
              <a:t>COF</a:t>
            </a:r>
            <a:r>
              <a:rPr lang="ja-JP" altLang="en-US" dirty="0" smtClean="0">
                <a:latin typeface="Arial" charset="0"/>
              </a:rPr>
              <a:t>：</a:t>
            </a:r>
            <a:r>
              <a:rPr lang="en-US" altLang="ja-JP" dirty="0" smtClean="0">
                <a:latin typeface="Arial" charset="0"/>
              </a:rPr>
              <a:t>Chip on Film</a:t>
            </a:r>
            <a:r>
              <a:rPr lang="ja-JP" altLang="en-US" dirty="0" err="1" smtClean="0">
                <a:latin typeface="Arial" charset="0"/>
              </a:rPr>
              <a:t>、</a:t>
            </a:r>
            <a:r>
              <a:rPr lang="ja-JP" altLang="en-US" dirty="0" smtClean="0">
                <a:latin typeface="Arial" charset="0"/>
              </a:rPr>
              <a:t>ﾎﾟﾘｲﾐﾄﾞﾌｨﾙﾑ配線基板</a:t>
            </a:r>
            <a:r>
              <a:rPr lang="en-US" altLang="ja-JP" dirty="0" smtClean="0">
                <a:latin typeface="Arial" charset="0"/>
              </a:rPr>
              <a:t/>
            </a:r>
            <a:br>
              <a:rPr lang="en-US" altLang="ja-JP" dirty="0" smtClean="0">
                <a:latin typeface="Arial" charset="0"/>
              </a:rPr>
            </a:br>
            <a:r>
              <a:rPr lang="ja-JP" altLang="en-US" dirty="0" smtClean="0">
                <a:latin typeface="Arial" charset="0"/>
              </a:rPr>
              <a:t>　　　　　上に半導体チップを搭載すること</a:t>
            </a:r>
            <a:endParaRPr lang="ja-JP" altLang="en-US" dirty="0" smtClean="0"/>
          </a:p>
        </p:txBody>
      </p:sp>
      <p:sp>
        <p:nvSpPr>
          <p:cNvPr id="2" name="正方形/長方形 1"/>
          <p:cNvSpPr/>
          <p:nvPr/>
        </p:nvSpPr>
        <p:spPr>
          <a:xfrm>
            <a:off x="8406740" y="1115452"/>
            <a:ext cx="415498" cy="369332"/>
          </a:xfrm>
          <a:prstGeom prst="rect">
            <a:avLst/>
          </a:prstGeom>
        </p:spPr>
        <p:txBody>
          <a:bodyPr wrap="none">
            <a:spAutoFit/>
          </a:bodyPr>
          <a:lstStyle/>
          <a:p>
            <a:r>
              <a:rPr lang="ja-JP" altLang="ja-JP" dirty="0"/>
              <a:t>銅</a:t>
            </a:r>
            <a:endParaRPr lang="ja-JP" altLang="en-US" dirty="0"/>
          </a:p>
        </p:txBody>
      </p:sp>
      <p:sp>
        <p:nvSpPr>
          <p:cNvPr id="14" name="フリーフォーム 13"/>
          <p:cNvSpPr/>
          <p:nvPr/>
        </p:nvSpPr>
        <p:spPr>
          <a:xfrm rot="10800000" flipH="1">
            <a:off x="8279286" y="1432052"/>
            <a:ext cx="254908" cy="443215"/>
          </a:xfrm>
          <a:custGeom>
            <a:avLst/>
            <a:gdLst>
              <a:gd name="connsiteX0" fmla="*/ 0 w 290945"/>
              <a:gd name="connsiteY0" fmla="*/ 0 h 429491"/>
              <a:gd name="connsiteX1" fmla="*/ 124691 w 290945"/>
              <a:gd name="connsiteY1" fmla="*/ 304800 h 429491"/>
              <a:gd name="connsiteX2" fmla="*/ 180109 w 290945"/>
              <a:gd name="connsiteY2" fmla="*/ 193964 h 429491"/>
              <a:gd name="connsiteX3" fmla="*/ 290945 w 290945"/>
              <a:gd name="connsiteY3" fmla="*/ 429491 h 429491"/>
            </a:gdLst>
            <a:ahLst/>
            <a:cxnLst>
              <a:cxn ang="0">
                <a:pos x="connsiteX0" y="connsiteY0"/>
              </a:cxn>
              <a:cxn ang="0">
                <a:pos x="connsiteX1" y="connsiteY1"/>
              </a:cxn>
              <a:cxn ang="0">
                <a:pos x="connsiteX2" y="connsiteY2"/>
              </a:cxn>
              <a:cxn ang="0">
                <a:pos x="connsiteX3" y="connsiteY3"/>
              </a:cxn>
            </a:cxnLst>
            <a:rect l="l" t="t" r="r" b="b"/>
            <a:pathLst>
              <a:path w="290945" h="429491">
                <a:moveTo>
                  <a:pt x="0" y="0"/>
                </a:moveTo>
                <a:cubicBezTo>
                  <a:pt x="47336" y="136236"/>
                  <a:pt x="94673" y="272473"/>
                  <a:pt x="124691" y="304800"/>
                </a:cubicBezTo>
                <a:cubicBezTo>
                  <a:pt x="154709" y="337127"/>
                  <a:pt x="152400" y="173182"/>
                  <a:pt x="180109" y="193964"/>
                </a:cubicBezTo>
                <a:cubicBezTo>
                  <a:pt x="207818" y="214746"/>
                  <a:pt x="249381" y="322118"/>
                  <a:pt x="290945" y="429491"/>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55" name="Picture 23" descr="ジフェニル-3,3’,4,4’-テトラカルボン酸二無水物 (BP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730" y="5530849"/>
            <a:ext cx="3170407" cy="1282527"/>
          </a:xfrm>
          <a:prstGeom prst="rect">
            <a:avLst/>
          </a:prstGeom>
          <a:noFill/>
          <a:extLst>
            <a:ext uri="{909E8E84-426E-40DD-AFC4-6F175D3DCCD1}">
              <a14:hiddenFill xmlns:a14="http://schemas.microsoft.com/office/drawing/2010/main">
                <a:solidFill>
                  <a:srgbClr val="FFFFFF"/>
                </a:solidFill>
              </a14:hiddenFill>
            </a:ext>
          </a:extLst>
        </p:spPr>
      </p:pic>
      <p:sp>
        <p:nvSpPr>
          <p:cNvPr id="44" name="正方形/長方形 43"/>
          <p:cNvSpPr/>
          <p:nvPr/>
        </p:nvSpPr>
        <p:spPr>
          <a:xfrm>
            <a:off x="837213" y="3882566"/>
            <a:ext cx="3295530" cy="923330"/>
          </a:xfrm>
          <a:prstGeom prst="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r"/>
            <a:r>
              <a:rPr lang="ja-JP" altLang="en-US" b="1" dirty="0" smtClean="0">
                <a:solidFill>
                  <a:schemeClr val="tx1"/>
                </a:solidFill>
              </a:rPr>
              <a:t>   ＰＰＤ</a:t>
            </a:r>
            <a:endParaRPr lang="en-US" altLang="ja-JP" b="1" dirty="0" smtClean="0">
              <a:solidFill>
                <a:schemeClr val="tx1"/>
              </a:solidFill>
            </a:endParaRPr>
          </a:p>
          <a:p>
            <a:pPr algn="ctr"/>
            <a:endParaRPr lang="en-US" altLang="ja-JP" b="1" dirty="0" smtClean="0"/>
          </a:p>
          <a:p>
            <a:pPr algn="ctr"/>
            <a:endParaRPr lang="en-US" altLang="ja-JP" b="1" dirty="0" smtClean="0"/>
          </a:p>
        </p:txBody>
      </p:sp>
      <p:sp>
        <p:nvSpPr>
          <p:cNvPr id="2" name="タイトル 1"/>
          <p:cNvSpPr>
            <a:spLocks noGrp="1"/>
          </p:cNvSpPr>
          <p:nvPr>
            <p:ph type="title"/>
          </p:nvPr>
        </p:nvSpPr>
        <p:spPr/>
        <p:txBody>
          <a:bodyPr/>
          <a:lstStyle/>
          <a:p>
            <a:pPr algn="l"/>
            <a:r>
              <a:rPr kumimoji="1" lang="ja-JP" altLang="en-US" dirty="0" smtClean="0"/>
              <a:t>請求項９　ポリイミドフィルム</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5</a:t>
            </a:fld>
            <a:endParaRPr lang="ja-JP" altLang="en-US"/>
          </a:p>
        </p:txBody>
      </p:sp>
      <p:graphicFrame>
        <p:nvGraphicFramePr>
          <p:cNvPr id="8" name="表 7"/>
          <p:cNvGraphicFramePr>
            <a:graphicFrameLocks noGrp="1"/>
          </p:cNvGraphicFramePr>
          <p:nvPr>
            <p:extLst>
              <p:ext uri="{D42A27DB-BD31-4B8C-83A1-F6EECF244321}">
                <p14:modId xmlns:p14="http://schemas.microsoft.com/office/powerpoint/2010/main" val="3997805744"/>
              </p:ext>
            </p:extLst>
          </p:nvPr>
        </p:nvGraphicFramePr>
        <p:xfrm>
          <a:off x="288007" y="1586694"/>
          <a:ext cx="8388449" cy="2225040"/>
        </p:xfrm>
        <a:graphic>
          <a:graphicData uri="http://schemas.openxmlformats.org/drawingml/2006/table">
            <a:tbl>
              <a:tblPr firstRow="1" bandRow="1">
                <a:tableStyleId>{5940675A-B579-460E-94D1-54222C63F5DA}</a:tableStyleId>
              </a:tblPr>
              <a:tblGrid>
                <a:gridCol w="2644645"/>
                <a:gridCol w="1296144"/>
                <a:gridCol w="1843971"/>
                <a:gridCol w="1427409"/>
                <a:gridCol w="1176280"/>
              </a:tblGrid>
              <a:tr h="370840">
                <a:tc rowSpan="2">
                  <a:txBody>
                    <a:bodyPr/>
                    <a:lstStyle/>
                    <a:p>
                      <a:pPr algn="ctr"/>
                      <a:r>
                        <a:rPr kumimoji="1" lang="ja-JP" altLang="en-US" dirty="0" smtClean="0"/>
                        <a:t>ポリイミドフィルム</a:t>
                      </a:r>
                      <a:endParaRPr kumimoji="1" lang="ja-JP" altLang="en-US" dirty="0"/>
                    </a:p>
                  </a:txBody>
                  <a:tcPr anchor="ctr"/>
                </a:tc>
                <a:tc gridSpan="2">
                  <a:txBody>
                    <a:bodyPr/>
                    <a:lstStyle/>
                    <a:p>
                      <a:pPr algn="ctr"/>
                      <a:r>
                        <a:rPr kumimoji="1" lang="ja-JP" altLang="en-US" dirty="0" smtClean="0"/>
                        <a:t>芳香族ジアミン成分</a:t>
                      </a:r>
                      <a:endParaRPr kumimoji="1" lang="ja-JP" altLang="en-US" dirty="0"/>
                    </a:p>
                  </a:txBody>
                  <a:tcPr/>
                </a:tc>
                <a:tc hMerge="1">
                  <a:txBody>
                    <a:bodyPr/>
                    <a:lstStyle/>
                    <a:p>
                      <a:endParaRPr kumimoji="1" lang="ja-JP" altLang="en-US" dirty="0"/>
                    </a:p>
                  </a:txBody>
                  <a:tcPr/>
                </a:tc>
                <a:tc gridSpan="2">
                  <a:txBody>
                    <a:bodyPr/>
                    <a:lstStyle/>
                    <a:p>
                      <a:pPr algn="ctr"/>
                      <a:r>
                        <a:rPr kumimoji="1" lang="ja-JP" altLang="en-US" dirty="0" smtClean="0"/>
                        <a:t>酸無水物成分</a:t>
                      </a:r>
                      <a:endParaRPr kumimoji="1" lang="ja-JP" altLang="en-US" dirty="0"/>
                    </a:p>
                  </a:txBody>
                  <a:tcPr/>
                </a:tc>
                <a:tc hMerge="1">
                  <a:txBody>
                    <a:bodyPr/>
                    <a:lstStyle/>
                    <a:p>
                      <a:endParaRPr kumimoji="1" lang="ja-JP" altLang="en-US" dirty="0"/>
                    </a:p>
                  </a:txBody>
                  <a:tcPr/>
                </a:tc>
              </a:tr>
              <a:tr h="370840">
                <a:tc vMerge="1">
                  <a:txBody>
                    <a:bodyPr/>
                    <a:lstStyle/>
                    <a:p>
                      <a:endParaRPr kumimoji="1" lang="ja-JP" altLang="en-US" dirty="0"/>
                    </a:p>
                  </a:txBody>
                  <a:tcPr/>
                </a:tc>
                <a:tc>
                  <a:txBody>
                    <a:bodyPr/>
                    <a:lstStyle/>
                    <a:p>
                      <a:pPr algn="ctr"/>
                      <a:r>
                        <a:rPr kumimoji="1" lang="ja-JP" altLang="en-US" dirty="0" smtClean="0"/>
                        <a:t>ＰＰＤ</a:t>
                      </a:r>
                      <a:endParaRPr kumimoji="1" lang="ja-JP" altLang="en-US" dirty="0"/>
                    </a:p>
                  </a:txBody>
                  <a:tcPr/>
                </a:tc>
                <a:tc>
                  <a:txBody>
                    <a:bodyPr/>
                    <a:lstStyle/>
                    <a:p>
                      <a:pPr algn="ctr"/>
                      <a:r>
                        <a:rPr kumimoji="1" lang="en-US" altLang="ja-JP" dirty="0" smtClean="0"/>
                        <a:t>4,4’-/3,4’-</a:t>
                      </a:r>
                      <a:r>
                        <a:rPr kumimoji="1" lang="ja-JP" altLang="en-US" dirty="0" smtClean="0"/>
                        <a:t>ＯＤＡ</a:t>
                      </a:r>
                      <a:endParaRPr kumimoji="1" lang="ja-JP" altLang="en-US" dirty="0"/>
                    </a:p>
                  </a:txBody>
                  <a:tcPr/>
                </a:tc>
                <a:tc>
                  <a:txBody>
                    <a:bodyPr/>
                    <a:lstStyle/>
                    <a:p>
                      <a:pPr algn="ctr"/>
                      <a:r>
                        <a:rPr kumimoji="1" lang="ja-JP" altLang="en-US" dirty="0" smtClean="0"/>
                        <a:t>ＰＭＤＡ</a:t>
                      </a:r>
                      <a:endParaRPr kumimoji="1" lang="ja-JP" altLang="en-US" dirty="0"/>
                    </a:p>
                  </a:txBody>
                  <a:tcPr/>
                </a:tc>
                <a:tc>
                  <a:txBody>
                    <a:bodyPr/>
                    <a:lstStyle/>
                    <a:p>
                      <a:pPr algn="ctr"/>
                      <a:r>
                        <a:rPr kumimoji="1" lang="ja-JP" altLang="en-US" dirty="0" smtClean="0"/>
                        <a:t>ＢＰＤＡ</a:t>
                      </a:r>
                      <a:endParaRPr kumimoji="1" lang="ja-JP" altLang="en-US" dirty="0"/>
                    </a:p>
                  </a:txBody>
                  <a:tcPr/>
                </a:tc>
              </a:tr>
              <a:tr h="370840">
                <a:tc>
                  <a:txBody>
                    <a:bodyPr/>
                    <a:lstStyle/>
                    <a:p>
                      <a:r>
                        <a:rPr kumimoji="1" lang="ja-JP" altLang="en-US" dirty="0" smtClean="0"/>
                        <a:t>回転自由度　有／無</a:t>
                      </a:r>
                      <a:endParaRPr kumimoji="1" lang="ja-JP" altLang="en-US" dirty="0"/>
                    </a:p>
                  </a:txBody>
                  <a:tcPr/>
                </a:tc>
                <a:tc>
                  <a:txBody>
                    <a:bodyPr/>
                    <a:lstStyle/>
                    <a:p>
                      <a:pPr algn="ctr"/>
                      <a:r>
                        <a:rPr kumimoji="1" lang="ja-JP" altLang="en-US" dirty="0" smtClean="0"/>
                        <a:t>無し</a:t>
                      </a:r>
                      <a:endParaRPr kumimoji="1" lang="ja-JP" altLang="en-US" dirty="0"/>
                    </a:p>
                  </a:txBody>
                  <a:tcPr/>
                </a:tc>
                <a:tc>
                  <a:txBody>
                    <a:bodyPr/>
                    <a:lstStyle/>
                    <a:p>
                      <a:pPr algn="ctr"/>
                      <a:r>
                        <a:rPr kumimoji="1" lang="ja-JP" altLang="en-US" dirty="0" smtClean="0"/>
                        <a:t>有り</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r>
              <a:tr h="370840">
                <a:tc>
                  <a:txBody>
                    <a:bodyPr/>
                    <a:lstStyle/>
                    <a:p>
                      <a:r>
                        <a:rPr kumimoji="1" lang="ja-JP" altLang="en-US" dirty="0" smtClean="0"/>
                        <a:t>実施例</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r>
              <a:tr h="370840">
                <a:tc>
                  <a:txBody>
                    <a:bodyPr/>
                    <a:lstStyle/>
                    <a:p>
                      <a:r>
                        <a:rPr kumimoji="1" lang="ja-JP" altLang="en-US" dirty="0" smtClean="0"/>
                        <a:t>イ号、記載不備の論点１</a:t>
                      </a: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r>
              <a:tr h="370840">
                <a:tc>
                  <a:txBody>
                    <a:bodyPr/>
                    <a:lstStyle/>
                    <a:p>
                      <a:r>
                        <a:rPr kumimoji="1" lang="ja-JP" altLang="en-US" dirty="0" smtClean="0"/>
                        <a:t>記載不備の論点２</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sym typeface="Wingdings"/>
                        </a:rPr>
                        <a:t></a:t>
                      </a:r>
                      <a:endParaRPr kumimoji="1" lang="ja-JP" altLang="en-US" dirty="0"/>
                    </a:p>
                  </a:txBody>
                  <a:tcPr/>
                </a:tc>
              </a:tr>
            </a:tbl>
          </a:graphicData>
        </a:graphic>
      </p:graphicFrame>
      <p:graphicFrame>
        <p:nvGraphicFramePr>
          <p:cNvPr id="35" name="オブジェクト 34"/>
          <p:cNvGraphicFramePr>
            <a:graphicFrameLocks noChangeAspect="1"/>
          </p:cNvGraphicFramePr>
          <p:nvPr>
            <p:extLst>
              <p:ext uri="{D42A27DB-BD31-4B8C-83A1-F6EECF244321}">
                <p14:modId xmlns:p14="http://schemas.microsoft.com/office/powerpoint/2010/main" val="490723253"/>
              </p:ext>
            </p:extLst>
          </p:nvPr>
        </p:nvGraphicFramePr>
        <p:xfrm>
          <a:off x="1043608" y="3947065"/>
          <a:ext cx="2293600" cy="794332"/>
        </p:xfrm>
        <a:graphic>
          <a:graphicData uri="http://schemas.openxmlformats.org/presentationml/2006/ole">
            <mc:AlternateContent xmlns:mc="http://schemas.openxmlformats.org/markup-compatibility/2006">
              <mc:Choice xmlns:v="urn:schemas-microsoft-com:vml" Requires="v">
                <p:oleObj spid="_x0000_s18556" name="CS ChemDraw Drawing" r:id="rId4" imgW="1424880" imgH="494280" progId="ChemDraw.Document.6.0">
                  <p:embed/>
                </p:oleObj>
              </mc:Choice>
              <mc:Fallback>
                <p:oleObj name="CS ChemDraw Drawing" r:id="rId4" imgW="1424880" imgH="494280" progId="ChemDraw.Document.6.0">
                  <p:embed/>
                  <p:pic>
                    <p:nvPicPr>
                      <p:cNvPr id="0" name=""/>
                      <p:cNvPicPr/>
                      <p:nvPr/>
                    </p:nvPicPr>
                    <p:blipFill>
                      <a:blip r:embed="rId5"/>
                      <a:stretch>
                        <a:fillRect/>
                      </a:stretch>
                    </p:blipFill>
                    <p:spPr>
                      <a:xfrm>
                        <a:off x="1043608" y="3947065"/>
                        <a:ext cx="2293600" cy="794332"/>
                      </a:xfrm>
                      <a:prstGeom prst="rect">
                        <a:avLst/>
                      </a:prstGeom>
                    </p:spPr>
                  </p:pic>
                </p:oleObj>
              </mc:Fallback>
            </mc:AlternateContent>
          </a:graphicData>
        </a:graphic>
      </p:graphicFrame>
      <p:sp>
        <p:nvSpPr>
          <p:cNvPr id="45" name="正方形/長方形 44"/>
          <p:cNvSpPr/>
          <p:nvPr/>
        </p:nvSpPr>
        <p:spPr>
          <a:xfrm>
            <a:off x="4370419" y="3889245"/>
            <a:ext cx="4162021" cy="923330"/>
          </a:xfrm>
          <a:prstGeom prst="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ja-JP" altLang="en-US" b="1" dirty="0" smtClean="0">
                <a:solidFill>
                  <a:schemeClr val="tx1"/>
                </a:solidFill>
              </a:rPr>
              <a:t>ＯＤＡ</a:t>
            </a:r>
            <a:endParaRPr lang="en-US" altLang="ja-JP" b="1" dirty="0" smtClean="0"/>
          </a:p>
          <a:p>
            <a:pPr algn="ctr"/>
            <a:endParaRPr lang="en-US" altLang="ja-JP" b="1" dirty="0"/>
          </a:p>
          <a:p>
            <a:pPr algn="ctr"/>
            <a:endParaRPr lang="en-US" altLang="ja-JP" b="1" dirty="0" smtClean="0"/>
          </a:p>
        </p:txBody>
      </p:sp>
      <p:graphicFrame>
        <p:nvGraphicFramePr>
          <p:cNvPr id="46" name="オブジェクト 45"/>
          <p:cNvGraphicFramePr>
            <a:graphicFrameLocks noChangeAspect="1"/>
          </p:cNvGraphicFramePr>
          <p:nvPr>
            <p:extLst>
              <p:ext uri="{D42A27DB-BD31-4B8C-83A1-F6EECF244321}">
                <p14:modId xmlns:p14="http://schemas.microsoft.com/office/powerpoint/2010/main" val="3848311219"/>
              </p:ext>
            </p:extLst>
          </p:nvPr>
        </p:nvGraphicFramePr>
        <p:xfrm>
          <a:off x="5436096" y="3892751"/>
          <a:ext cx="3024336" cy="908791"/>
        </p:xfrm>
        <a:graphic>
          <a:graphicData uri="http://schemas.openxmlformats.org/presentationml/2006/ole">
            <mc:AlternateContent xmlns:mc="http://schemas.openxmlformats.org/markup-compatibility/2006">
              <mc:Choice xmlns:v="urn:schemas-microsoft-com:vml" Requires="v">
                <p:oleObj spid="_x0000_s18557" name="CS ChemDraw Drawing" r:id="rId6" imgW="2255400" imgH="678240" progId="ChemDraw.Document.6.0">
                  <p:embed/>
                </p:oleObj>
              </mc:Choice>
              <mc:Fallback>
                <p:oleObj name="CS ChemDraw Drawing" r:id="rId6" imgW="2255400" imgH="678240" progId="ChemDraw.Document.6.0">
                  <p:embed/>
                  <p:pic>
                    <p:nvPicPr>
                      <p:cNvPr id="0" name=""/>
                      <p:cNvPicPr/>
                      <p:nvPr/>
                    </p:nvPicPr>
                    <p:blipFill>
                      <a:blip r:embed="rId7"/>
                      <a:stretch>
                        <a:fillRect/>
                      </a:stretch>
                    </p:blipFill>
                    <p:spPr>
                      <a:xfrm>
                        <a:off x="5436096" y="3892751"/>
                        <a:ext cx="3024336" cy="908791"/>
                      </a:xfrm>
                      <a:prstGeom prst="rect">
                        <a:avLst/>
                      </a:prstGeom>
                    </p:spPr>
                  </p:pic>
                </p:oleObj>
              </mc:Fallback>
            </mc:AlternateContent>
          </a:graphicData>
        </a:graphic>
      </p:graphicFrame>
      <p:sp>
        <p:nvSpPr>
          <p:cNvPr id="51" name="テキスト ボックス 50"/>
          <p:cNvSpPr txBox="1"/>
          <p:nvPr/>
        </p:nvSpPr>
        <p:spPr>
          <a:xfrm>
            <a:off x="837214" y="4809926"/>
            <a:ext cx="3295530" cy="923330"/>
          </a:xfrm>
          <a:prstGeom prst="rect">
            <a:avLst/>
          </a:prstGeom>
          <a:noFill/>
        </p:spPr>
        <p:txBody>
          <a:bodyPr wrap="square" rtlCol="0">
            <a:spAutoFit/>
          </a:bodyPr>
          <a:lstStyle/>
          <a:p>
            <a:r>
              <a:rPr kumimoji="1" lang="ja-JP" altLang="en-US" dirty="0" smtClean="0"/>
              <a:t>ＰＰＤは直線構造で剛直</a:t>
            </a:r>
            <a:endParaRPr kumimoji="1" lang="en-US" altLang="ja-JP" dirty="0" smtClean="0"/>
          </a:p>
          <a:p>
            <a:r>
              <a:rPr kumimoji="1" lang="ja-JP" altLang="en-US" dirty="0" smtClean="0"/>
              <a:t>ＰＰＤを多く配合すると、熱膨張係数は小さくなる</a:t>
            </a:r>
            <a:endParaRPr kumimoji="1" lang="ja-JP" altLang="en-US" dirty="0"/>
          </a:p>
        </p:txBody>
      </p:sp>
      <p:sp>
        <p:nvSpPr>
          <p:cNvPr id="52" name="テキスト ボックス 51"/>
          <p:cNvSpPr txBox="1"/>
          <p:nvPr/>
        </p:nvSpPr>
        <p:spPr>
          <a:xfrm>
            <a:off x="4370418" y="4809926"/>
            <a:ext cx="4162022" cy="923330"/>
          </a:xfrm>
          <a:prstGeom prst="rect">
            <a:avLst/>
          </a:prstGeom>
          <a:noFill/>
        </p:spPr>
        <p:txBody>
          <a:bodyPr wrap="square" rtlCol="0">
            <a:spAutoFit/>
          </a:bodyPr>
          <a:lstStyle/>
          <a:p>
            <a:r>
              <a:rPr kumimoji="1" lang="ja-JP" altLang="en-US" dirty="0" smtClean="0"/>
              <a:t>ＯＤＡは自由に屈曲できる分子構造</a:t>
            </a:r>
            <a:endParaRPr kumimoji="1" lang="en-US" altLang="ja-JP" dirty="0" smtClean="0"/>
          </a:p>
          <a:p>
            <a:r>
              <a:rPr kumimoji="1" lang="ja-JP" altLang="en-US" dirty="0" smtClean="0"/>
              <a:t>ＯＤＡを多く配合すると、熱膨張係数は大きくなる</a:t>
            </a:r>
            <a:endParaRPr kumimoji="1" lang="ja-JP" altLang="en-US" dirty="0"/>
          </a:p>
        </p:txBody>
      </p:sp>
      <p:pic>
        <p:nvPicPr>
          <p:cNvPr id="18451" name="Picture 19" descr="ピロメリット酸無水物 化学構造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7213" y="5688797"/>
            <a:ext cx="1459275" cy="1124579"/>
          </a:xfrm>
          <a:prstGeom prst="rect">
            <a:avLst/>
          </a:prstGeom>
          <a:noFill/>
          <a:extLst>
            <a:ext uri="{909E8E84-426E-40DD-AFC4-6F175D3DCCD1}">
              <a14:hiddenFill xmlns:a14="http://schemas.microsoft.com/office/drawing/2010/main">
                <a:solidFill>
                  <a:srgbClr val="FFFFFF"/>
                </a:solidFill>
              </a14:hiddenFill>
            </a:ext>
          </a:extLst>
        </p:spPr>
      </p:pic>
      <p:sp>
        <p:nvSpPr>
          <p:cNvPr id="53" name="正方形/長方形 52"/>
          <p:cNvSpPr/>
          <p:nvPr/>
        </p:nvSpPr>
        <p:spPr>
          <a:xfrm>
            <a:off x="2267744" y="6444044"/>
            <a:ext cx="902811" cy="369332"/>
          </a:xfrm>
          <a:prstGeom prst="rect">
            <a:avLst/>
          </a:prstGeom>
        </p:spPr>
        <p:txBody>
          <a:bodyPr wrap="none">
            <a:spAutoFit/>
          </a:bodyPr>
          <a:lstStyle/>
          <a:p>
            <a:pPr algn="ctr"/>
            <a:r>
              <a:rPr lang="ja-JP" altLang="en-US" dirty="0"/>
              <a:t>ＰＭＤＡ</a:t>
            </a:r>
          </a:p>
        </p:txBody>
      </p:sp>
      <p:sp>
        <p:nvSpPr>
          <p:cNvPr id="58" name="正方形/長方形 57"/>
          <p:cNvSpPr/>
          <p:nvPr/>
        </p:nvSpPr>
        <p:spPr>
          <a:xfrm>
            <a:off x="6289364" y="6223802"/>
            <a:ext cx="867546" cy="369332"/>
          </a:xfrm>
          <a:prstGeom prst="rect">
            <a:avLst/>
          </a:prstGeom>
        </p:spPr>
        <p:txBody>
          <a:bodyPr wrap="none">
            <a:spAutoFit/>
          </a:bodyPr>
          <a:lstStyle/>
          <a:p>
            <a:pPr algn="ctr"/>
            <a:r>
              <a:rPr lang="ja-JP" altLang="en-US" dirty="0"/>
              <a:t>ＢＰ</a:t>
            </a:r>
            <a:r>
              <a:rPr lang="ja-JP" altLang="en-US" dirty="0" smtClean="0"/>
              <a:t>ＤＡ</a:t>
            </a:r>
            <a:endParaRPr lang="ja-JP" altLang="en-US" dirty="0"/>
          </a:p>
        </p:txBody>
      </p:sp>
    </p:spTree>
    <p:extLst>
      <p:ext uri="{BB962C8B-B14F-4D97-AF65-F5344CB8AC3E}">
        <p14:creationId xmlns:p14="http://schemas.microsoft.com/office/powerpoint/2010/main" val="878920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7" name="Picture 101" descr="http://tse1.mm.bing.net/th?&amp;id=OIP.Mec09bba896d2b552b1c6e3a1994ca8a9o0&amp;w=300&amp;h=300&amp;c=0&amp;pid=1.9&amp;rs=0&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6110" y="3045166"/>
            <a:ext cx="353918" cy="50320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pPr algn="l"/>
            <a:r>
              <a:rPr kumimoji="1" lang="ja-JP" altLang="en-US" dirty="0" smtClean="0"/>
              <a:t>ポリイミド</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6</a:t>
            </a:fld>
            <a:endParaRPr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4114887181"/>
              </p:ext>
            </p:extLst>
          </p:nvPr>
        </p:nvGraphicFramePr>
        <p:xfrm>
          <a:off x="4093344" y="2132856"/>
          <a:ext cx="2051050" cy="1601787"/>
        </p:xfrm>
        <a:graphic>
          <a:graphicData uri="http://schemas.openxmlformats.org/presentationml/2006/ole">
            <mc:AlternateContent xmlns:mc="http://schemas.openxmlformats.org/markup-compatibility/2006">
              <mc:Choice xmlns:v="urn:schemas-microsoft-com:vml" Requires="v">
                <p:oleObj spid="_x0000_s19735" name="CS ChemDraw Drawing" r:id="rId4" imgW="2050560" imgH="1601280" progId="ChemDraw.Document.6.0">
                  <p:embed/>
                </p:oleObj>
              </mc:Choice>
              <mc:Fallback>
                <p:oleObj name="CS ChemDraw Drawing" r:id="rId4" imgW="2050560" imgH="1601280" progId="ChemDraw.Document.6.0">
                  <p:embed/>
                  <p:pic>
                    <p:nvPicPr>
                      <p:cNvPr id="0" name=""/>
                      <p:cNvPicPr/>
                      <p:nvPr/>
                    </p:nvPicPr>
                    <p:blipFill>
                      <a:blip r:embed="rId5"/>
                      <a:stretch>
                        <a:fillRect/>
                      </a:stretch>
                    </p:blipFill>
                    <p:spPr>
                      <a:xfrm>
                        <a:off x="4093344" y="2132856"/>
                        <a:ext cx="2051050" cy="1601787"/>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2401193144"/>
              </p:ext>
            </p:extLst>
          </p:nvPr>
        </p:nvGraphicFramePr>
        <p:xfrm>
          <a:off x="467544" y="2564904"/>
          <a:ext cx="2205037" cy="700087"/>
        </p:xfrm>
        <a:graphic>
          <a:graphicData uri="http://schemas.openxmlformats.org/presentationml/2006/ole">
            <mc:AlternateContent xmlns:mc="http://schemas.openxmlformats.org/markup-compatibility/2006">
              <mc:Choice xmlns:v="urn:schemas-microsoft-com:vml" Requires="v">
                <p:oleObj spid="_x0000_s19736" name="CS ChemDraw Drawing" r:id="rId6" imgW="2205360" imgH="699480" progId="ChemDraw.Document.6.0">
                  <p:embed/>
                </p:oleObj>
              </mc:Choice>
              <mc:Fallback>
                <p:oleObj name="CS ChemDraw Drawing" r:id="rId6" imgW="2205360" imgH="699480" progId="ChemDraw.Document.6.0">
                  <p:embed/>
                  <p:pic>
                    <p:nvPicPr>
                      <p:cNvPr id="0" name=""/>
                      <p:cNvPicPr/>
                      <p:nvPr/>
                    </p:nvPicPr>
                    <p:blipFill>
                      <a:blip r:embed="rId7"/>
                      <a:stretch>
                        <a:fillRect/>
                      </a:stretch>
                    </p:blipFill>
                    <p:spPr>
                      <a:xfrm>
                        <a:off x="467544" y="2564904"/>
                        <a:ext cx="2205037" cy="700087"/>
                      </a:xfrm>
                      <a:prstGeom prst="rect">
                        <a:avLst/>
                      </a:prstGeom>
                    </p:spPr>
                  </p:pic>
                </p:oleObj>
              </mc:Fallback>
            </mc:AlternateContent>
          </a:graphicData>
        </a:graphic>
      </p:graphicFrame>
      <p:sp>
        <p:nvSpPr>
          <p:cNvPr id="12" name="テキスト ボックス 11"/>
          <p:cNvSpPr txBox="1"/>
          <p:nvPr/>
        </p:nvSpPr>
        <p:spPr>
          <a:xfrm>
            <a:off x="2293144" y="2734320"/>
            <a:ext cx="436338"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H</a:t>
            </a:r>
            <a:r>
              <a:rPr kumimoji="1" lang="en-US" altLang="ja-JP" baseline="-25000" dirty="0" smtClean="0">
                <a:latin typeface="Arial" panose="020B0604020202020204" pitchFamily="34" charset="0"/>
                <a:cs typeface="Arial" panose="020B0604020202020204" pitchFamily="34" charset="0"/>
              </a:rPr>
              <a:t>2</a:t>
            </a:r>
            <a:endParaRPr kumimoji="1" lang="ja-JP" altLang="en-US" baseline="-25000" dirty="0">
              <a:latin typeface="Arial" panose="020B0604020202020204" pitchFamily="34" charset="0"/>
              <a:cs typeface="Arial" panose="020B0604020202020204" pitchFamily="34" charset="0"/>
            </a:endParaRPr>
          </a:p>
        </p:txBody>
      </p:sp>
      <p:sp>
        <p:nvSpPr>
          <p:cNvPr id="15" name="テキスト ボックス 14"/>
          <p:cNvSpPr txBox="1"/>
          <p:nvPr/>
        </p:nvSpPr>
        <p:spPr>
          <a:xfrm>
            <a:off x="4067944" y="2747020"/>
            <a:ext cx="364202"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O</a:t>
            </a:r>
            <a:endParaRPr kumimoji="1" lang="ja-JP" altLang="en-US" baseline="-25000" dirty="0">
              <a:latin typeface="Arial" panose="020B0604020202020204" pitchFamily="34" charset="0"/>
              <a:cs typeface="Arial" panose="020B0604020202020204" pitchFamily="34" charset="0"/>
            </a:endParaRPr>
          </a:p>
        </p:txBody>
      </p:sp>
      <p:sp>
        <p:nvSpPr>
          <p:cNvPr id="16" name="正方形/長方形 15"/>
          <p:cNvSpPr/>
          <p:nvPr/>
        </p:nvSpPr>
        <p:spPr>
          <a:xfrm>
            <a:off x="1120520" y="1660158"/>
            <a:ext cx="854467" cy="369332"/>
          </a:xfrm>
          <a:prstGeom prst="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ja-JP" altLang="en-US" b="1" dirty="0" smtClean="0">
                <a:solidFill>
                  <a:schemeClr val="tx1"/>
                </a:solidFill>
              </a:rPr>
              <a:t> ＰＰＤ</a:t>
            </a:r>
            <a:endParaRPr lang="en-US" altLang="ja-JP" b="1" dirty="0" smtClean="0"/>
          </a:p>
        </p:txBody>
      </p:sp>
      <p:sp>
        <p:nvSpPr>
          <p:cNvPr id="17" name="正方形/長方形 16"/>
          <p:cNvSpPr/>
          <p:nvPr/>
        </p:nvSpPr>
        <p:spPr>
          <a:xfrm>
            <a:off x="4592213" y="1660158"/>
            <a:ext cx="1070491" cy="369332"/>
          </a:xfrm>
          <a:prstGeom prst="rect">
            <a:avLst/>
          </a:prstGeom>
          <a:solidFill>
            <a:srgbClr val="FAA4EA"/>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ja-JP" altLang="en-US" b="1" dirty="0" smtClean="0">
                <a:solidFill>
                  <a:schemeClr val="tx1"/>
                </a:solidFill>
              </a:rPr>
              <a:t>ＰＭＤＡ</a:t>
            </a:r>
            <a:endParaRPr lang="en-US" altLang="ja-JP" b="1" dirty="0" smtClean="0"/>
          </a:p>
        </p:txBody>
      </p:sp>
      <p:grpSp>
        <p:nvGrpSpPr>
          <p:cNvPr id="24" name="グループ化 23"/>
          <p:cNvGrpSpPr/>
          <p:nvPr/>
        </p:nvGrpSpPr>
        <p:grpSpPr>
          <a:xfrm>
            <a:off x="2483768" y="1603660"/>
            <a:ext cx="1500732" cy="1143360"/>
            <a:chOff x="2483768" y="1603660"/>
            <a:chExt cx="1500732" cy="1143360"/>
          </a:xfrm>
        </p:grpSpPr>
        <p:sp>
          <p:nvSpPr>
            <p:cNvPr id="18" name="稲妻 17"/>
            <p:cNvSpPr/>
            <p:nvPr/>
          </p:nvSpPr>
          <p:spPr>
            <a:xfrm>
              <a:off x="3603607" y="2218348"/>
              <a:ext cx="267971" cy="528672"/>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280441" y="1882826"/>
              <a:ext cx="700833" cy="400110"/>
            </a:xfrm>
            <a:prstGeom prst="rect">
              <a:avLst/>
            </a:prstGeom>
            <a:noFill/>
          </p:spPr>
          <p:txBody>
            <a:bodyPr wrap="none" rtlCol="0">
              <a:spAutoFit/>
            </a:bodyPr>
            <a:lstStyle/>
            <a:p>
              <a:r>
                <a:rPr kumimoji="1" lang="ja-JP" altLang="en-US" sz="2000" b="1" dirty="0" smtClean="0"/>
                <a:t>触媒</a:t>
              </a:r>
              <a:endParaRPr kumimoji="1" lang="ja-JP" altLang="en-US" sz="2000" b="1" dirty="0"/>
            </a:p>
          </p:txBody>
        </p:sp>
        <p:sp>
          <p:nvSpPr>
            <p:cNvPr id="21" name="テキスト ボックス 20"/>
            <p:cNvSpPr txBox="1"/>
            <p:nvPr/>
          </p:nvSpPr>
          <p:spPr>
            <a:xfrm>
              <a:off x="2483768" y="1603660"/>
              <a:ext cx="1500732" cy="369332"/>
            </a:xfrm>
            <a:prstGeom prst="rect">
              <a:avLst/>
            </a:prstGeom>
            <a:noFill/>
          </p:spPr>
          <p:txBody>
            <a:bodyPr wrap="none" rtlCol="0">
              <a:spAutoFit/>
            </a:bodyPr>
            <a:lstStyle/>
            <a:p>
              <a:r>
                <a:rPr kumimoji="1" lang="ja-JP" altLang="en-US" dirty="0" smtClean="0"/>
                <a:t>化学イミド化：</a:t>
              </a:r>
              <a:endParaRPr kumimoji="1" lang="ja-JP" altLang="en-US" dirty="0"/>
            </a:p>
          </p:txBody>
        </p:sp>
      </p:grpSp>
      <p:grpSp>
        <p:nvGrpSpPr>
          <p:cNvPr id="25" name="グループ化 24"/>
          <p:cNvGrpSpPr/>
          <p:nvPr/>
        </p:nvGrpSpPr>
        <p:grpSpPr>
          <a:xfrm>
            <a:off x="2110886" y="3460938"/>
            <a:ext cx="1525224" cy="400110"/>
            <a:chOff x="1976592" y="3373719"/>
            <a:chExt cx="1525224" cy="400110"/>
          </a:xfrm>
        </p:grpSpPr>
        <p:sp>
          <p:nvSpPr>
            <p:cNvPr id="20" name="テキスト ボックス 19"/>
            <p:cNvSpPr txBox="1"/>
            <p:nvPr/>
          </p:nvSpPr>
          <p:spPr>
            <a:xfrm>
              <a:off x="3059066" y="3373719"/>
              <a:ext cx="442750" cy="400110"/>
            </a:xfrm>
            <a:prstGeom prst="rect">
              <a:avLst/>
            </a:prstGeom>
            <a:noFill/>
          </p:spPr>
          <p:txBody>
            <a:bodyPr wrap="none" rtlCol="0">
              <a:spAutoFit/>
            </a:bodyPr>
            <a:lstStyle/>
            <a:p>
              <a:r>
                <a:rPr lang="ja-JP" altLang="en-US" sz="2000" b="1" dirty="0"/>
                <a:t>熱</a:t>
              </a:r>
              <a:endParaRPr kumimoji="1" lang="ja-JP" altLang="en-US" sz="2000" b="1" dirty="0"/>
            </a:p>
          </p:txBody>
        </p:sp>
        <p:sp>
          <p:nvSpPr>
            <p:cNvPr id="22" name="テキスト ボックス 21"/>
            <p:cNvSpPr txBox="1"/>
            <p:nvPr/>
          </p:nvSpPr>
          <p:spPr>
            <a:xfrm>
              <a:off x="1976592" y="3375633"/>
              <a:ext cx="1269899" cy="369332"/>
            </a:xfrm>
            <a:prstGeom prst="rect">
              <a:avLst/>
            </a:prstGeom>
            <a:noFill/>
          </p:spPr>
          <p:txBody>
            <a:bodyPr wrap="none" rtlCol="0">
              <a:spAutoFit/>
            </a:bodyPr>
            <a:lstStyle/>
            <a:p>
              <a:r>
                <a:rPr lang="ja-JP" altLang="en-US" dirty="0"/>
                <a:t>熱</a:t>
              </a:r>
              <a:r>
                <a:rPr kumimoji="1" lang="ja-JP" altLang="en-US" dirty="0" smtClean="0"/>
                <a:t>イミド化</a:t>
              </a:r>
              <a:r>
                <a:rPr lang="ja-JP" altLang="en-US" dirty="0"/>
                <a:t>：</a:t>
              </a:r>
              <a:endParaRPr kumimoji="1" lang="ja-JP" altLang="en-US" dirty="0"/>
            </a:p>
          </p:txBody>
        </p:sp>
      </p:grpSp>
      <p:sp>
        <p:nvSpPr>
          <p:cNvPr id="27" name="曲折矢印 26"/>
          <p:cNvSpPr/>
          <p:nvPr/>
        </p:nvSpPr>
        <p:spPr>
          <a:xfrm rot="10800000" flipH="1">
            <a:off x="4051121" y="4077072"/>
            <a:ext cx="762050" cy="792088"/>
          </a:xfrm>
          <a:prstGeom prst="bentArrow">
            <a:avLst>
              <a:gd name="adj1" fmla="val 36351"/>
              <a:gd name="adj2" fmla="val 31486"/>
              <a:gd name="adj3" fmla="val 28243"/>
              <a:gd name="adj4" fmla="val 43750"/>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135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正方形/長方形 27"/>
          <p:cNvSpPr/>
          <p:nvPr/>
        </p:nvSpPr>
        <p:spPr>
          <a:xfrm>
            <a:off x="7806281" y="3380220"/>
            <a:ext cx="1152128" cy="369332"/>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ja-JP" altLang="en-US" b="1" dirty="0" smtClean="0">
                <a:solidFill>
                  <a:schemeClr val="tx1"/>
                </a:solidFill>
              </a:rPr>
              <a:t>ポリイミド</a:t>
            </a:r>
            <a:endParaRPr lang="en-US" altLang="ja-JP" b="1" dirty="0" smtClean="0">
              <a:solidFill>
                <a:schemeClr val="tx1"/>
              </a:solidFill>
            </a:endParaRPr>
          </a:p>
        </p:txBody>
      </p:sp>
      <p:graphicFrame>
        <p:nvGraphicFramePr>
          <p:cNvPr id="30" name="オブジェクト 29"/>
          <p:cNvGraphicFramePr>
            <a:graphicFrameLocks noChangeAspect="1"/>
          </p:cNvGraphicFramePr>
          <p:nvPr>
            <p:extLst>
              <p:ext uri="{D42A27DB-BD31-4B8C-83A1-F6EECF244321}">
                <p14:modId xmlns:p14="http://schemas.microsoft.com/office/powerpoint/2010/main" val="2100827038"/>
              </p:ext>
            </p:extLst>
          </p:nvPr>
        </p:nvGraphicFramePr>
        <p:xfrm>
          <a:off x="5004048" y="3793653"/>
          <a:ext cx="3767137" cy="1579563"/>
        </p:xfrm>
        <a:graphic>
          <a:graphicData uri="http://schemas.openxmlformats.org/presentationml/2006/ole">
            <mc:AlternateContent xmlns:mc="http://schemas.openxmlformats.org/markup-compatibility/2006">
              <mc:Choice xmlns:v="urn:schemas-microsoft-com:vml" Requires="v">
                <p:oleObj spid="_x0000_s19737" name="CS ChemDraw Drawing" r:id="rId8" imgW="3767040" imgH="1579680" progId="ChemDraw.Document.6.0">
                  <p:embed/>
                </p:oleObj>
              </mc:Choice>
              <mc:Fallback>
                <p:oleObj name="CS ChemDraw Drawing" r:id="rId8" imgW="3767040" imgH="1579680" progId="ChemDraw.Document.6.0">
                  <p:embed/>
                  <p:pic>
                    <p:nvPicPr>
                      <p:cNvPr id="0" name=""/>
                      <p:cNvPicPr/>
                      <p:nvPr/>
                    </p:nvPicPr>
                    <p:blipFill>
                      <a:blip r:embed="rId9"/>
                      <a:stretch>
                        <a:fillRect/>
                      </a:stretch>
                    </p:blipFill>
                    <p:spPr>
                      <a:xfrm>
                        <a:off x="5004048" y="3793653"/>
                        <a:ext cx="3767137" cy="1579563"/>
                      </a:xfrm>
                      <a:prstGeom prst="rect">
                        <a:avLst/>
                      </a:prstGeom>
                    </p:spPr>
                  </p:pic>
                </p:oleObj>
              </mc:Fallback>
            </mc:AlternateContent>
          </a:graphicData>
        </a:graphic>
      </p:graphicFrame>
      <p:sp>
        <p:nvSpPr>
          <p:cNvPr id="35" name="正方形/長方形 34"/>
          <p:cNvSpPr/>
          <p:nvPr/>
        </p:nvSpPr>
        <p:spPr>
          <a:xfrm>
            <a:off x="301536" y="4909810"/>
            <a:ext cx="786298" cy="369332"/>
          </a:xfrm>
          <a:prstGeom prst="rec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ja-JP" altLang="en-US" b="1" dirty="0">
                <a:solidFill>
                  <a:schemeClr val="tx1"/>
                </a:solidFill>
              </a:rPr>
              <a:t>Ｏ</a:t>
            </a:r>
            <a:r>
              <a:rPr lang="ja-JP" altLang="en-US" b="1" dirty="0" smtClean="0">
                <a:solidFill>
                  <a:schemeClr val="tx1"/>
                </a:solidFill>
              </a:rPr>
              <a:t>ＤＡ</a:t>
            </a:r>
            <a:endParaRPr lang="en-US" altLang="ja-JP" b="1" dirty="0" smtClean="0"/>
          </a:p>
        </p:txBody>
      </p:sp>
      <p:sp>
        <p:nvSpPr>
          <p:cNvPr id="36" name="正方形/長方形 35"/>
          <p:cNvSpPr/>
          <p:nvPr/>
        </p:nvSpPr>
        <p:spPr>
          <a:xfrm>
            <a:off x="1440822" y="4909810"/>
            <a:ext cx="1070491" cy="369332"/>
          </a:xfrm>
          <a:prstGeom prst="rect">
            <a:avLst/>
          </a:prstGeom>
          <a:solidFill>
            <a:srgbClr val="FAA4EA"/>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ja-JP" altLang="en-US" b="1" dirty="0" smtClean="0">
                <a:solidFill>
                  <a:schemeClr val="tx1"/>
                </a:solidFill>
              </a:rPr>
              <a:t>ＰＭＤＡ</a:t>
            </a:r>
            <a:endParaRPr lang="en-US" altLang="ja-JP" b="1" dirty="0" smtClean="0"/>
          </a:p>
        </p:txBody>
      </p:sp>
      <p:sp>
        <p:nvSpPr>
          <p:cNvPr id="37" name="テキスト ボックス 36"/>
          <p:cNvSpPr txBox="1"/>
          <p:nvPr/>
        </p:nvSpPr>
        <p:spPr>
          <a:xfrm>
            <a:off x="1063120" y="4869160"/>
            <a:ext cx="415498" cy="369332"/>
          </a:xfrm>
          <a:prstGeom prst="rect">
            <a:avLst/>
          </a:prstGeom>
          <a:noFill/>
        </p:spPr>
        <p:txBody>
          <a:bodyPr wrap="none" rtlCol="0">
            <a:spAutoFit/>
          </a:bodyPr>
          <a:lstStyle/>
          <a:p>
            <a:r>
              <a:rPr kumimoji="1" lang="ja-JP" altLang="en-US" dirty="0" smtClean="0"/>
              <a:t>＋</a:t>
            </a:r>
            <a:endParaRPr kumimoji="1" lang="ja-JP" altLang="en-US" dirty="0"/>
          </a:p>
        </p:txBody>
      </p:sp>
      <p:graphicFrame>
        <p:nvGraphicFramePr>
          <p:cNvPr id="38" name="オブジェクト 37"/>
          <p:cNvGraphicFramePr>
            <a:graphicFrameLocks noChangeAspect="1"/>
          </p:cNvGraphicFramePr>
          <p:nvPr>
            <p:extLst>
              <p:ext uri="{D42A27DB-BD31-4B8C-83A1-F6EECF244321}">
                <p14:modId xmlns:p14="http://schemas.microsoft.com/office/powerpoint/2010/main" val="819181962"/>
              </p:ext>
            </p:extLst>
          </p:nvPr>
        </p:nvGraphicFramePr>
        <p:xfrm>
          <a:off x="5127458" y="5987665"/>
          <a:ext cx="3657780" cy="465671"/>
        </p:xfrm>
        <a:graphic>
          <a:graphicData uri="http://schemas.openxmlformats.org/presentationml/2006/ole">
            <mc:AlternateContent xmlns:mc="http://schemas.openxmlformats.org/markup-compatibility/2006">
              <mc:Choice xmlns:v="urn:schemas-microsoft-com:vml" Requires="v">
                <p:oleObj spid="_x0000_s19738" name="CS ChemDraw Drawing" r:id="rId10" imgW="6272640" imgH="799200" progId="ChemDraw.Document.6.0">
                  <p:embed/>
                </p:oleObj>
              </mc:Choice>
              <mc:Fallback>
                <p:oleObj name="CS ChemDraw Drawing" r:id="rId10" imgW="6272640" imgH="799200" progId="ChemDraw.Document.6.0">
                  <p:embed/>
                  <p:pic>
                    <p:nvPicPr>
                      <p:cNvPr id="0" name=""/>
                      <p:cNvPicPr/>
                      <p:nvPr/>
                    </p:nvPicPr>
                    <p:blipFill>
                      <a:blip r:embed="rId11"/>
                      <a:stretch>
                        <a:fillRect/>
                      </a:stretch>
                    </p:blipFill>
                    <p:spPr>
                      <a:xfrm>
                        <a:off x="5127458" y="5987665"/>
                        <a:ext cx="3657780" cy="465671"/>
                      </a:xfrm>
                      <a:prstGeom prst="rect">
                        <a:avLst/>
                      </a:prstGeom>
                    </p:spPr>
                  </p:pic>
                </p:oleObj>
              </mc:Fallback>
            </mc:AlternateContent>
          </a:graphicData>
        </a:graphic>
      </p:graphicFrame>
      <p:sp>
        <p:nvSpPr>
          <p:cNvPr id="39" name="テキスト ボックス 38"/>
          <p:cNvSpPr txBox="1"/>
          <p:nvPr/>
        </p:nvSpPr>
        <p:spPr>
          <a:xfrm rot="5400000">
            <a:off x="6721980" y="5383476"/>
            <a:ext cx="543739" cy="523220"/>
          </a:xfrm>
          <a:prstGeom prst="rect">
            <a:avLst/>
          </a:prstGeom>
          <a:noFill/>
        </p:spPr>
        <p:txBody>
          <a:bodyPr wrap="none" rtlCol="0">
            <a:spAutoFit/>
          </a:bodyPr>
          <a:lstStyle/>
          <a:p>
            <a:r>
              <a:rPr kumimoji="1" lang="ja-JP" altLang="en-US" sz="2800" dirty="0" smtClean="0"/>
              <a:t>＝</a:t>
            </a:r>
            <a:endParaRPr kumimoji="1" lang="ja-JP" altLang="en-US" sz="2800" dirty="0"/>
          </a:p>
        </p:txBody>
      </p:sp>
      <p:sp>
        <p:nvSpPr>
          <p:cNvPr id="40" name="正方形/長方形 39"/>
          <p:cNvSpPr/>
          <p:nvPr/>
        </p:nvSpPr>
        <p:spPr>
          <a:xfrm>
            <a:off x="4944103" y="6457737"/>
            <a:ext cx="1800493" cy="369332"/>
          </a:xfrm>
          <a:prstGeom prst="rect">
            <a:avLst/>
          </a:prstGeom>
        </p:spPr>
        <p:txBody>
          <a:bodyPr wrap="none">
            <a:spAutoFit/>
          </a:bodyPr>
          <a:lstStyle/>
          <a:p>
            <a:r>
              <a:rPr lang="ja-JP" altLang="en-US" dirty="0"/>
              <a:t>熱膨張係数は小</a:t>
            </a:r>
          </a:p>
        </p:txBody>
      </p:sp>
      <p:sp>
        <p:nvSpPr>
          <p:cNvPr id="41" name="正方形/長方形 40"/>
          <p:cNvSpPr/>
          <p:nvPr/>
        </p:nvSpPr>
        <p:spPr>
          <a:xfrm>
            <a:off x="2609450" y="4933796"/>
            <a:ext cx="1800493" cy="369332"/>
          </a:xfrm>
          <a:prstGeom prst="rect">
            <a:avLst/>
          </a:prstGeom>
        </p:spPr>
        <p:txBody>
          <a:bodyPr wrap="none">
            <a:spAutoFit/>
          </a:bodyPr>
          <a:lstStyle/>
          <a:p>
            <a:r>
              <a:rPr lang="ja-JP" altLang="en-US" dirty="0"/>
              <a:t>熱膨張係数</a:t>
            </a:r>
            <a:r>
              <a:rPr lang="ja-JP" altLang="en-US" dirty="0" smtClean="0"/>
              <a:t>は大</a:t>
            </a:r>
            <a:endParaRPr lang="ja-JP" altLang="en-US"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284133720"/>
              </p:ext>
            </p:extLst>
          </p:nvPr>
        </p:nvGraphicFramePr>
        <p:xfrm>
          <a:off x="364720" y="5522083"/>
          <a:ext cx="3957556" cy="1219285"/>
        </p:xfrm>
        <a:graphic>
          <a:graphicData uri="http://schemas.openxmlformats.org/presentationml/2006/ole">
            <mc:AlternateContent xmlns:mc="http://schemas.openxmlformats.org/markup-compatibility/2006">
              <mc:Choice xmlns:v="urn:schemas-microsoft-com:vml" Requires="v">
                <p:oleObj spid="_x0000_s19739" name="CS ChemDraw Drawing" r:id="rId12" imgW="5826960" imgH="1796040" progId="ChemDraw.Document.6.0">
                  <p:embed/>
                </p:oleObj>
              </mc:Choice>
              <mc:Fallback>
                <p:oleObj name="CS ChemDraw Drawing" r:id="rId12" imgW="5826960" imgH="1796040" progId="ChemDraw.Document.6.0">
                  <p:embed/>
                  <p:pic>
                    <p:nvPicPr>
                      <p:cNvPr id="0" name=""/>
                      <p:cNvPicPr/>
                      <p:nvPr/>
                    </p:nvPicPr>
                    <p:blipFill>
                      <a:blip r:embed="rId13"/>
                      <a:stretch>
                        <a:fillRect/>
                      </a:stretch>
                    </p:blipFill>
                    <p:spPr>
                      <a:xfrm>
                        <a:off x="364720" y="5522083"/>
                        <a:ext cx="3957556" cy="1219285"/>
                      </a:xfrm>
                      <a:prstGeom prst="rect">
                        <a:avLst/>
                      </a:prstGeom>
                    </p:spPr>
                  </p:pic>
                </p:oleObj>
              </mc:Fallback>
            </mc:AlternateContent>
          </a:graphicData>
        </a:graphic>
      </p:graphicFrame>
      <p:cxnSp>
        <p:nvCxnSpPr>
          <p:cNvPr id="7" name="直線矢印コネクタ 6"/>
          <p:cNvCxnSpPr/>
          <p:nvPr/>
        </p:nvCxnSpPr>
        <p:spPr>
          <a:xfrm flipV="1">
            <a:off x="303333" y="6135372"/>
            <a:ext cx="162414" cy="2204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979657" y="6532190"/>
            <a:ext cx="162414" cy="2204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1860528" y="5916956"/>
            <a:ext cx="81207" cy="2565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2655596" y="6366881"/>
            <a:ext cx="121746" cy="2184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flipV="1">
            <a:off x="3452359" y="6561516"/>
            <a:ext cx="167125" cy="2077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3840365" y="5849947"/>
            <a:ext cx="167125" cy="2077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6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6 5.55112E-17 L 0.16285 0.00139 " pathEditMode="relative" rAng="0" ptsTypes="AA">
                                      <p:cBhvr>
                                        <p:cTn id="6" dur="2000" fill="hold"/>
                                        <p:tgtEl>
                                          <p:spTgt spid="13"/>
                                        </p:tgtEl>
                                        <p:attrNameLst>
                                          <p:attrName>ppt_x</p:attrName>
                                          <p:attrName>ppt_y</p:attrName>
                                        </p:attrNameLst>
                                      </p:cBhvr>
                                      <p:rCtr x="8142" y="69"/>
                                    </p:animMotion>
                                  </p:childTnLst>
                                </p:cTn>
                              </p:par>
                              <p:par>
                                <p:cTn id="7" presetID="63" presetClass="path" presetSubtype="0" accel="50000" decel="50000" fill="hold" grpId="0" nodeType="withEffect">
                                  <p:stCondLst>
                                    <p:cond delay="0"/>
                                  </p:stCondLst>
                                  <p:childTnLst>
                                    <p:animMotion origin="layout" path="M -2.77778E-6 -2.96296E-6 L 0.16233 0.00093 " pathEditMode="relative" rAng="0" ptsTypes="AA">
                                      <p:cBhvr>
                                        <p:cTn id="8" dur="2000" fill="hold"/>
                                        <p:tgtEl>
                                          <p:spTgt spid="12"/>
                                        </p:tgtEl>
                                        <p:attrNameLst>
                                          <p:attrName>ppt_x</p:attrName>
                                          <p:attrName>ppt_y</p:attrName>
                                        </p:attrNameLst>
                                      </p:cBhvr>
                                      <p:rCtr x="8108" y="46"/>
                                    </p:animMotion>
                                  </p:childTnLst>
                                </p:cTn>
                              </p:par>
                            </p:childTnLst>
                          </p:cTn>
                        </p:par>
                        <p:par>
                          <p:cTn id="9" fill="hold">
                            <p:stCondLst>
                              <p:cond delay="2000"/>
                            </p:stCondLst>
                            <p:childTnLst>
                              <p:par>
                                <p:cTn id="10" presetID="10" presetClass="entr" presetSubtype="0" fill="hold" nodeType="afterEffect">
                                  <p:stCondLst>
                                    <p:cond delay="10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3500"/>
                            </p:stCondLst>
                            <p:childTnLst>
                              <p:par>
                                <p:cTn id="14" presetID="10" presetClass="entr" presetSubtype="0" fill="hold" nodeType="afterEffect">
                                  <p:stCondLst>
                                    <p:cond delay="15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1500"/>
                                  </p:stCondLst>
                                  <p:childTnLst>
                                    <p:set>
                                      <p:cBhvr>
                                        <p:cTn id="18" dur="1" fill="hold">
                                          <p:stCondLst>
                                            <p:cond delay="0"/>
                                          </p:stCondLst>
                                        </p:cTn>
                                        <p:tgtEl>
                                          <p:spTgt spid="19557"/>
                                        </p:tgtEl>
                                        <p:attrNameLst>
                                          <p:attrName>style.visibility</p:attrName>
                                        </p:attrNameLst>
                                      </p:cBhvr>
                                      <p:to>
                                        <p:strVal val="visible"/>
                                      </p:to>
                                    </p:set>
                                    <p:animEffect transition="in" filter="fade">
                                      <p:cBhvr>
                                        <p:cTn id="19" dur="500"/>
                                        <p:tgtEl>
                                          <p:spTgt spid="19557"/>
                                        </p:tgtEl>
                                      </p:cBhvr>
                                    </p:animEffect>
                                  </p:childTnLst>
                                </p:cTn>
                              </p:par>
                            </p:childTnLst>
                          </p:cTn>
                        </p:par>
                        <p:par>
                          <p:cTn id="20" fill="hold">
                            <p:stCondLst>
                              <p:cond delay="5500"/>
                            </p:stCondLst>
                            <p:childTnLst>
                              <p:par>
                                <p:cTn id="21" presetID="64" presetClass="path" presetSubtype="0" accel="50000" decel="50000" fill="hold" grpId="1" nodeType="afterEffect">
                                  <p:stCondLst>
                                    <p:cond delay="2500"/>
                                  </p:stCondLst>
                                  <p:childTnLst>
                                    <p:animMotion origin="layout" path="M 0.16233 0.00093 L 0.13091 0.14815 " pathEditMode="relative" rAng="0" ptsTypes="AA">
                                      <p:cBhvr>
                                        <p:cTn id="22" dur="2000" fill="hold"/>
                                        <p:tgtEl>
                                          <p:spTgt spid="12"/>
                                        </p:tgtEl>
                                        <p:attrNameLst>
                                          <p:attrName>ppt_x</p:attrName>
                                          <p:attrName>ppt_y</p:attrName>
                                        </p:attrNameLst>
                                      </p:cBhvr>
                                      <p:rCtr x="-1580" y="7361"/>
                                    </p:animMotion>
                                  </p:childTnLst>
                                </p:cTn>
                              </p:par>
                              <p:par>
                                <p:cTn id="23" presetID="42" presetClass="path" presetSubtype="0" accel="50000" decel="50000" fill="hold" grpId="0" nodeType="withEffect">
                                  <p:stCondLst>
                                    <p:cond delay="2500"/>
                                  </p:stCondLst>
                                  <p:childTnLst>
                                    <p:animMotion origin="layout" path="M 3.05556E-6 2.92457E-6 L -0.03559 0.14623 " pathEditMode="relative" rAng="0" ptsTypes="AA">
                                      <p:cBhvr>
                                        <p:cTn id="24" dur="2000" fill="hold"/>
                                        <p:tgtEl>
                                          <p:spTgt spid="15"/>
                                        </p:tgtEl>
                                        <p:attrNameLst>
                                          <p:attrName>ppt_x</p:attrName>
                                          <p:attrName>ppt_y</p:attrName>
                                        </p:attrNameLst>
                                      </p:cBhvr>
                                      <p:rCtr x="-1788" y="7311"/>
                                    </p:animMotion>
                                  </p:childTnLst>
                                </p:cTn>
                              </p:par>
                              <p:par>
                                <p:cTn id="25" presetID="63" presetClass="path" presetSubtype="0" accel="50000" decel="50000" fill="hold" nodeType="withEffect">
                                  <p:stCondLst>
                                    <p:cond delay="3750"/>
                                  </p:stCondLst>
                                  <p:childTnLst>
                                    <p:animMotion origin="layout" path="M 0.16285 0.00139 L 0.21024 0.00139 " pathEditMode="relative" rAng="0" ptsTypes="AA">
                                      <p:cBhvr>
                                        <p:cTn id="26" dur="2000" fill="hold"/>
                                        <p:tgtEl>
                                          <p:spTgt spid="13"/>
                                        </p:tgtEl>
                                        <p:attrNameLst>
                                          <p:attrName>ppt_x</p:attrName>
                                          <p:attrName>ppt_y</p:attrName>
                                        </p:attrNameLst>
                                      </p:cBhvr>
                                      <p:rCtr x="2361" y="0"/>
                                    </p:animMotion>
                                  </p:childTnLst>
                                </p:cTn>
                              </p:par>
                            </p:childTnLst>
                          </p:cTn>
                        </p:par>
                        <p:par>
                          <p:cTn id="27" fill="hold">
                            <p:stCondLst>
                              <p:cond delay="11250"/>
                            </p:stCondLst>
                            <p:childTnLst>
                              <p:par>
                                <p:cTn id="28" presetID="10" presetClass="entr" presetSubtype="0" fill="hold" grpId="0" nodeType="afterEffect">
                                  <p:stCondLst>
                                    <p:cond delay="15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13250"/>
                            </p:stCondLst>
                            <p:childTnLst>
                              <p:par>
                                <p:cTn id="32" presetID="10" presetClass="entr" presetSubtype="0" fill="hold" grpId="0" nodeType="afterEffect">
                                  <p:stCondLst>
                                    <p:cond delay="10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100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par>
                          <p:cTn id="38" fill="hold">
                            <p:stCondLst>
                              <p:cond delay="14750"/>
                            </p:stCondLst>
                            <p:childTnLst>
                              <p:par>
                                <p:cTn id="39" presetID="10" presetClass="entr" presetSubtype="0" fill="hold" grpId="0" nodeType="afterEffect">
                                  <p:stCondLst>
                                    <p:cond delay="150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150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16750"/>
                            </p:stCondLst>
                            <p:childTnLst>
                              <p:par>
                                <p:cTn id="49" presetID="10" presetClass="entr" presetSubtype="0" fill="hold" grpId="0" nodeType="afterEffect">
                                  <p:stCondLst>
                                    <p:cond delay="350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350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350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0" presetClass="entr" presetSubtype="0" fill="hold" grpId="0" nodeType="withEffect">
                                  <p:stCondLst>
                                    <p:cond delay="350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20750"/>
                            </p:stCondLst>
                            <p:childTnLst>
                              <p:par>
                                <p:cTn id="62" presetID="10" presetClass="entr" presetSubtype="0" fill="hold" nodeType="afterEffect">
                                  <p:stCondLst>
                                    <p:cond delay="200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childTnLst>
                          </p:cTn>
                        </p:par>
                        <p:par>
                          <p:cTn id="65" fill="hold">
                            <p:stCondLst>
                              <p:cond delay="23250"/>
                            </p:stCondLst>
                            <p:childTnLst>
                              <p:par>
                                <p:cTn id="66" presetID="10" presetClass="entr" presetSubtype="0" fill="hold" nodeType="afterEffect">
                                  <p:stCondLst>
                                    <p:cond delay="250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par>
                          <p:cTn id="69" fill="hold">
                            <p:stCondLst>
                              <p:cond delay="26250"/>
                            </p:stCondLst>
                            <p:childTnLst>
                              <p:par>
                                <p:cTn id="70" presetID="10" presetClass="entr" presetSubtype="0"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par>
                          <p:cTn id="73" fill="hold">
                            <p:stCondLst>
                              <p:cond delay="26750"/>
                            </p:stCondLst>
                            <p:childTnLst>
                              <p:par>
                                <p:cTn id="74" presetID="10" presetClass="entr" presetSubtype="0"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par>
                          <p:cTn id="77" fill="hold">
                            <p:stCondLst>
                              <p:cond delay="27250"/>
                            </p:stCondLst>
                            <p:childTnLst>
                              <p:par>
                                <p:cTn id="78" presetID="10" presetClass="entr" presetSubtype="0"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par>
                          <p:cTn id="81" fill="hold">
                            <p:stCondLst>
                              <p:cond delay="27750"/>
                            </p:stCondLst>
                            <p:childTnLst>
                              <p:par>
                                <p:cTn id="82" presetID="10" presetClass="entr" presetSubtype="0" fill="hold"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childTnLst>
                          </p:cTn>
                        </p:par>
                        <p:par>
                          <p:cTn id="85" fill="hold">
                            <p:stCondLst>
                              <p:cond delay="28250"/>
                            </p:stCondLst>
                            <p:childTnLst>
                              <p:par>
                                <p:cTn id="86" presetID="10" presetClass="entr" presetSubtype="0" fill="hold" nodeType="after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childTnLst>
                          </p:cTn>
                        </p:par>
                        <p:par>
                          <p:cTn id="89" fill="hold">
                            <p:stCondLst>
                              <p:cond delay="28750"/>
                            </p:stCondLst>
                            <p:childTnLst>
                              <p:par>
                                <p:cTn id="90" presetID="10" presetClass="exit" presetSubtype="0" fill="hold" nodeType="afterEffect">
                                  <p:stCondLst>
                                    <p:cond delay="2500"/>
                                  </p:stCondLst>
                                  <p:childTnLst>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childTnLst>
                          </p:cTn>
                        </p:par>
                        <p:par>
                          <p:cTn id="93" fill="hold">
                            <p:stCondLst>
                              <p:cond delay="31750"/>
                            </p:stCondLst>
                            <p:childTnLst>
                              <p:par>
                                <p:cTn id="94" presetID="10" presetClass="entr" presetSubtype="0" fill="hold" nodeType="afterEffect">
                                  <p:stCondLst>
                                    <p:cond delay="100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par>
                                <p:cTn id="97" presetID="10" presetClass="exit" presetSubtype="0" fill="hold" nodeType="withEffect">
                                  <p:stCondLst>
                                    <p:cond delay="1000"/>
                                  </p:stCondLst>
                                  <p:childTnLst>
                                    <p:animEffect transition="out" filter="fade">
                                      <p:cBhvr>
                                        <p:cTn id="98" dur="500"/>
                                        <p:tgtEl>
                                          <p:spTgt spid="5"/>
                                        </p:tgtEl>
                                      </p:cBhvr>
                                    </p:animEffect>
                                    <p:set>
                                      <p:cBhvr>
                                        <p:cTn id="99" dur="1" fill="hold">
                                          <p:stCondLst>
                                            <p:cond delay="499"/>
                                          </p:stCondLst>
                                        </p:cTn>
                                        <p:tgtEl>
                                          <p:spTgt spid="5"/>
                                        </p:tgtEl>
                                        <p:attrNameLst>
                                          <p:attrName>style.visibility</p:attrName>
                                        </p:attrNameLst>
                                      </p:cBhvr>
                                      <p:to>
                                        <p:strVal val="hidden"/>
                                      </p:to>
                                    </p:set>
                                  </p:childTnLst>
                                </p:cTn>
                              </p:par>
                            </p:childTnLst>
                          </p:cTn>
                        </p:par>
                        <p:par>
                          <p:cTn id="100" fill="hold">
                            <p:stCondLst>
                              <p:cond delay="33250"/>
                            </p:stCondLst>
                            <p:childTnLst>
                              <p:par>
                                <p:cTn id="101" presetID="10" presetClass="entr" presetSubtype="0" fill="hold" nodeType="afterEffect">
                                  <p:stCondLst>
                                    <p:cond delay="1000"/>
                                  </p:stCondLst>
                                  <p:childTnLst>
                                    <p:set>
                                      <p:cBhvr>
                                        <p:cTn id="102" dur="1" fill="hold">
                                          <p:stCondLst>
                                            <p:cond delay="0"/>
                                          </p:stCondLst>
                                        </p:cTn>
                                        <p:tgtEl>
                                          <p:spTgt spid="5"/>
                                        </p:tgtEl>
                                        <p:attrNameLst>
                                          <p:attrName>style.visibility</p:attrName>
                                        </p:attrNameLst>
                                      </p:cBhvr>
                                      <p:to>
                                        <p:strVal val="visible"/>
                                      </p:to>
                                    </p:set>
                                    <p:animEffect transition="in" filter="fade">
                                      <p:cBhvr>
                                        <p:cTn id="10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5" grpId="0"/>
      <p:bldP spid="27" grpId="0" animBg="1"/>
      <p:bldP spid="28" grpId="0" animBg="1"/>
      <p:bldP spid="35" grpId="0" animBg="1"/>
      <p:bldP spid="36" grpId="0" animBg="1"/>
      <p:bldP spid="37"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請求項９　ポリイミドフィルム</a:t>
            </a:r>
            <a:endParaRPr kumimoji="1" lang="ja-JP" altLang="en-US" dirty="0"/>
          </a:p>
        </p:txBody>
      </p:sp>
      <p:sp>
        <p:nvSpPr>
          <p:cNvPr id="3" name="コンテンツ プレースホルダー 2"/>
          <p:cNvSpPr>
            <a:spLocks noGrp="1"/>
          </p:cNvSpPr>
          <p:nvPr>
            <p:ph idx="1"/>
          </p:nvPr>
        </p:nvSpPr>
        <p:spPr>
          <a:xfrm>
            <a:off x="457200" y="4797152"/>
            <a:ext cx="8229600" cy="1545034"/>
          </a:xfrm>
        </p:spPr>
        <p:txBody>
          <a:bodyPr/>
          <a:lstStyle/>
          <a:p>
            <a:pPr marL="0" indent="0">
              <a:buNone/>
            </a:pPr>
            <a:r>
              <a:rPr kumimoji="1" lang="ja-JP" altLang="en-US" sz="2400" dirty="0" smtClean="0"/>
              <a:t>発明の効果</a:t>
            </a:r>
            <a:endParaRPr kumimoji="1" lang="en-US" altLang="ja-JP" sz="2400" dirty="0" smtClean="0"/>
          </a:p>
          <a:p>
            <a:pPr marL="0" indent="0">
              <a:buNone/>
            </a:pPr>
            <a:r>
              <a:rPr lang="ja-JP" altLang="ja-JP" sz="2200" u="sng" dirty="0"/>
              <a:t>金属に近似した熱膨張係数を保持</a:t>
            </a:r>
            <a:r>
              <a:rPr lang="ja-JP" altLang="ja-JP" sz="2200" dirty="0"/>
              <a:t>しつつ、フィルムＴＤの</a:t>
            </a:r>
            <a:r>
              <a:rPr lang="ja-JP" altLang="ja-JP" sz="2200" u="sng" dirty="0"/>
              <a:t>寸法変化を低減</a:t>
            </a:r>
            <a:r>
              <a:rPr lang="ja-JP" altLang="ja-JP" sz="2200" dirty="0"/>
              <a:t>させることができるＣＯＦ用などのファインピッチ回路用基板に好適なポリイミドフィルムおよびそれを基材とした銅張り積層体の提供</a:t>
            </a:r>
            <a:endParaRPr kumimoji="1" lang="ja-JP" altLang="en-US" sz="2200" dirty="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7</a:t>
            </a:fld>
            <a:endParaRPr lang="ja-JP" altLang="en-US"/>
          </a:p>
        </p:txBody>
      </p:sp>
      <p:sp>
        <p:nvSpPr>
          <p:cNvPr id="5" name="正方形/長方形 4"/>
          <p:cNvSpPr/>
          <p:nvPr/>
        </p:nvSpPr>
        <p:spPr>
          <a:xfrm>
            <a:off x="323528" y="2060848"/>
            <a:ext cx="4824536" cy="1754326"/>
          </a:xfrm>
          <a:prstGeom prst="rect">
            <a:avLst/>
          </a:prstGeom>
        </p:spPr>
        <p:txBody>
          <a:bodyPr wrap="square">
            <a:spAutoFit/>
          </a:bodyPr>
          <a:lstStyle/>
          <a:p>
            <a:pPr marL="265113" indent="-265113">
              <a:buNone/>
            </a:pPr>
            <a:r>
              <a:rPr lang="en-US" altLang="ja-JP" sz="1800" dirty="0" smtClean="0"/>
              <a:t>[1] </a:t>
            </a:r>
            <a:r>
              <a:rPr lang="ja-JP" altLang="ja-JP" sz="1800" dirty="0" smtClean="0"/>
              <a:t>粒子径が０．０７～２．０μ</a:t>
            </a:r>
            <a:r>
              <a:rPr lang="ja-JP" altLang="ja-JP" sz="1800" dirty="0" err="1" smtClean="0"/>
              <a:t>ｍ</a:t>
            </a:r>
            <a:r>
              <a:rPr lang="ja-JP" altLang="ja-JP" sz="1800" dirty="0" smtClean="0"/>
              <a:t>である</a:t>
            </a:r>
            <a:r>
              <a:rPr lang="ja-JP" altLang="ja-JP" sz="1800" u="sng" dirty="0" smtClean="0">
                <a:solidFill>
                  <a:srgbClr val="FF0000"/>
                </a:solidFill>
              </a:rPr>
              <a:t>微細シリカ</a:t>
            </a:r>
            <a:r>
              <a:rPr lang="en-US" altLang="ja-JP" sz="1800" dirty="0" smtClean="0"/>
              <a:t>(</a:t>
            </a:r>
            <a:r>
              <a:rPr lang="ja-JP" altLang="ja-JP" sz="1800" dirty="0" smtClean="0"/>
              <a:t>フィルムに均一に分散されている</a:t>
            </a:r>
            <a:r>
              <a:rPr lang="en-US" altLang="ja-JP" sz="1800" dirty="0" smtClean="0"/>
              <a:t>)</a:t>
            </a:r>
          </a:p>
          <a:p>
            <a:pPr marL="265113" indent="-265113">
              <a:buNone/>
            </a:pPr>
            <a:r>
              <a:rPr lang="en-US" altLang="ja-JP" dirty="0" smtClean="0"/>
              <a:t>[2] </a:t>
            </a:r>
            <a:r>
              <a:rPr lang="ja-JP" altLang="ja-JP" sz="1800" dirty="0" smtClean="0"/>
              <a:t>フィルムの</a:t>
            </a:r>
            <a:r>
              <a:rPr lang="ja-JP" altLang="ja-JP" sz="1800" u="sng" dirty="0" smtClean="0">
                <a:solidFill>
                  <a:srgbClr val="FF0000"/>
                </a:solidFill>
              </a:rPr>
              <a:t>機械搬送方向（ＭＤ）</a:t>
            </a:r>
            <a:r>
              <a:rPr lang="ja-JP" altLang="ja-JP" sz="1800" dirty="0" smtClean="0"/>
              <a:t>の</a:t>
            </a:r>
            <a:r>
              <a:rPr lang="ja-JP" altLang="ja-JP" sz="1800" u="sng" dirty="0" smtClean="0">
                <a:solidFill>
                  <a:srgbClr val="FF0000"/>
                </a:solidFill>
              </a:rPr>
              <a:t>熱膨張係数</a:t>
            </a:r>
            <a:r>
              <a:rPr lang="ja-JP" altLang="ja-JP" sz="1800" dirty="0" smtClean="0"/>
              <a:t>α</a:t>
            </a:r>
            <a:r>
              <a:rPr lang="ja-JP" altLang="ja-JP" sz="1800" baseline="-25000" dirty="0" smtClean="0"/>
              <a:t>ＭＤ</a:t>
            </a:r>
            <a:r>
              <a:rPr lang="ja-JP" altLang="ja-JP" sz="1800" dirty="0" smtClean="0"/>
              <a:t>が１０ｐｐｍ／℃以上２０ｐｐｍ／℃以下</a:t>
            </a:r>
            <a:endParaRPr lang="en-US" altLang="ja-JP" sz="1800" dirty="0" smtClean="0"/>
          </a:p>
          <a:p>
            <a:pPr marL="265113" indent="-265113">
              <a:buNone/>
            </a:pPr>
            <a:r>
              <a:rPr lang="en-US" altLang="ja-JP" sz="1800" dirty="0" smtClean="0"/>
              <a:t>[3]</a:t>
            </a:r>
            <a:r>
              <a:rPr lang="en-US" altLang="ja-JP" dirty="0" smtClean="0"/>
              <a:t> </a:t>
            </a:r>
            <a:r>
              <a:rPr lang="ja-JP" altLang="ja-JP" sz="1800" dirty="0" smtClean="0"/>
              <a:t>フィルムの</a:t>
            </a:r>
            <a:r>
              <a:rPr lang="ja-JP" altLang="ja-JP" sz="1800" u="sng" dirty="0" smtClean="0">
                <a:solidFill>
                  <a:srgbClr val="FF0000"/>
                </a:solidFill>
              </a:rPr>
              <a:t>幅方向（ＴＤ）</a:t>
            </a:r>
            <a:r>
              <a:rPr lang="ja-JP" altLang="ja-JP" sz="1800" dirty="0" smtClean="0"/>
              <a:t>の</a:t>
            </a:r>
            <a:r>
              <a:rPr lang="ja-JP" altLang="ja-JP" sz="1800" u="sng" dirty="0" smtClean="0">
                <a:solidFill>
                  <a:srgbClr val="FF0000"/>
                </a:solidFill>
              </a:rPr>
              <a:t>熱膨張係数</a:t>
            </a:r>
            <a:r>
              <a:rPr lang="ja-JP" altLang="ja-JP" sz="1800" dirty="0" smtClean="0"/>
              <a:t>α</a:t>
            </a:r>
            <a:r>
              <a:rPr lang="ja-JP" altLang="ja-JP" sz="1800" baseline="-25000" dirty="0" smtClean="0"/>
              <a:t>ＴＤ</a:t>
            </a:r>
            <a:r>
              <a:rPr lang="ja-JP" altLang="ja-JP" sz="1800" dirty="0" smtClean="0"/>
              <a:t>が３ｐｐｍ／℃以上７ｐｐｍ／℃以下</a:t>
            </a:r>
            <a:endParaRPr lang="en-US" altLang="ja-JP" sz="1800" dirty="0" smtClean="0"/>
          </a:p>
        </p:txBody>
      </p:sp>
      <p:grpSp>
        <p:nvGrpSpPr>
          <p:cNvPr id="6" name="グループ化 5"/>
          <p:cNvGrpSpPr/>
          <p:nvPr/>
        </p:nvGrpSpPr>
        <p:grpSpPr>
          <a:xfrm>
            <a:off x="5292080" y="2590016"/>
            <a:ext cx="2880320" cy="639549"/>
            <a:chOff x="827584" y="5831398"/>
            <a:chExt cx="3312368" cy="905661"/>
          </a:xfrm>
        </p:grpSpPr>
        <p:sp>
          <p:nvSpPr>
            <p:cNvPr id="7" name="直方体 6"/>
            <p:cNvSpPr/>
            <p:nvPr/>
          </p:nvSpPr>
          <p:spPr>
            <a:xfrm>
              <a:off x="827584" y="5831398"/>
              <a:ext cx="3312368" cy="905661"/>
            </a:xfrm>
            <a:prstGeom prst="cube">
              <a:avLst>
                <a:gd name="adj" fmla="val 7735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 name="円/楕円 7"/>
            <p:cNvSpPr/>
            <p:nvPr/>
          </p:nvSpPr>
          <p:spPr>
            <a:xfrm>
              <a:off x="2078723" y="5944691"/>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9" name="円/楕円 8"/>
            <p:cNvSpPr/>
            <p:nvPr/>
          </p:nvSpPr>
          <p:spPr>
            <a:xfrm>
              <a:off x="1835696" y="6175809"/>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0" name="円/楕円 9"/>
            <p:cNvSpPr/>
            <p:nvPr/>
          </p:nvSpPr>
          <p:spPr>
            <a:xfrm>
              <a:off x="1988713" y="6352976"/>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1" name="円/楕円 10"/>
            <p:cNvSpPr/>
            <p:nvPr/>
          </p:nvSpPr>
          <p:spPr>
            <a:xfrm>
              <a:off x="1403648" y="6291022"/>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2" name="円/楕円 11"/>
            <p:cNvSpPr/>
            <p:nvPr/>
          </p:nvSpPr>
          <p:spPr>
            <a:xfrm>
              <a:off x="3366318" y="6132604"/>
              <a:ext cx="90010" cy="7920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1691680" y="5937490"/>
              <a:ext cx="90010" cy="7920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 name="円/楕円 13"/>
            <p:cNvSpPr/>
            <p:nvPr/>
          </p:nvSpPr>
          <p:spPr>
            <a:xfrm>
              <a:off x="3707904" y="5949280"/>
              <a:ext cx="90010" cy="7920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5" name="円/楕円 14"/>
            <p:cNvSpPr/>
            <p:nvPr/>
          </p:nvSpPr>
          <p:spPr>
            <a:xfrm>
              <a:off x="3251281" y="6400217"/>
              <a:ext cx="90010" cy="7920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6" name="円/楕円 15"/>
            <p:cNvSpPr/>
            <p:nvPr/>
          </p:nvSpPr>
          <p:spPr>
            <a:xfrm>
              <a:off x="2339752" y="6025502"/>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7" name="円/楕円 16"/>
            <p:cNvSpPr/>
            <p:nvPr/>
          </p:nvSpPr>
          <p:spPr>
            <a:xfrm>
              <a:off x="2817362" y="6177460"/>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8" name="円/楕円 17"/>
            <p:cNvSpPr/>
            <p:nvPr/>
          </p:nvSpPr>
          <p:spPr>
            <a:xfrm>
              <a:off x="3003975" y="5951401"/>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9" name="円/楕円 18"/>
            <p:cNvSpPr/>
            <p:nvPr/>
          </p:nvSpPr>
          <p:spPr>
            <a:xfrm>
              <a:off x="2499012" y="6203572"/>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0" name="円/楕円 19"/>
            <p:cNvSpPr/>
            <p:nvPr/>
          </p:nvSpPr>
          <p:spPr>
            <a:xfrm>
              <a:off x="1115616" y="6367813"/>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1" name="円/楕円 20"/>
            <p:cNvSpPr/>
            <p:nvPr/>
          </p:nvSpPr>
          <p:spPr>
            <a:xfrm>
              <a:off x="3295584" y="5916876"/>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2" name="円/楕円 21"/>
            <p:cNvSpPr/>
            <p:nvPr/>
          </p:nvSpPr>
          <p:spPr>
            <a:xfrm>
              <a:off x="1448653" y="6060596"/>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3" name="円/楕円 22"/>
            <p:cNvSpPr/>
            <p:nvPr/>
          </p:nvSpPr>
          <p:spPr>
            <a:xfrm>
              <a:off x="1691680" y="6359261"/>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4" name="円/楕円 23"/>
            <p:cNvSpPr/>
            <p:nvPr/>
          </p:nvSpPr>
          <p:spPr>
            <a:xfrm>
              <a:off x="2660957" y="5952880"/>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5" name="円/楕円 24"/>
            <p:cNvSpPr/>
            <p:nvPr/>
          </p:nvSpPr>
          <p:spPr>
            <a:xfrm>
              <a:off x="2414979" y="6367813"/>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6" name="円/楕円 25"/>
            <p:cNvSpPr/>
            <p:nvPr/>
          </p:nvSpPr>
          <p:spPr>
            <a:xfrm>
              <a:off x="2782701" y="6370476"/>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7" name="円/楕円 26"/>
            <p:cNvSpPr/>
            <p:nvPr/>
          </p:nvSpPr>
          <p:spPr>
            <a:xfrm>
              <a:off x="3093985" y="6244964"/>
              <a:ext cx="90010"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8" name="円/楕円 27"/>
            <p:cNvSpPr/>
            <p:nvPr/>
          </p:nvSpPr>
          <p:spPr>
            <a:xfrm>
              <a:off x="2123728" y="6192754"/>
              <a:ext cx="90010" cy="7920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pSp>
      <p:cxnSp>
        <p:nvCxnSpPr>
          <p:cNvPr id="29" name="直線コネクタ 28"/>
          <p:cNvCxnSpPr/>
          <p:nvPr/>
        </p:nvCxnSpPr>
        <p:spPr>
          <a:xfrm flipH="1">
            <a:off x="8119900" y="2691600"/>
            <a:ext cx="484879" cy="459468"/>
          </a:xfrm>
          <a:prstGeom prst="line">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8385007" y="2893401"/>
            <a:ext cx="49584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altLang="ja-JP" dirty="0" smtClean="0"/>
              <a:t>TD</a:t>
            </a:r>
            <a:endParaRPr lang="ja-JP" altLang="en-US" dirty="0"/>
          </a:p>
        </p:txBody>
      </p:sp>
      <p:cxnSp>
        <p:nvCxnSpPr>
          <p:cNvPr id="31" name="直線コネクタ 30"/>
          <p:cNvCxnSpPr/>
          <p:nvPr/>
        </p:nvCxnSpPr>
        <p:spPr>
          <a:xfrm flipH="1">
            <a:off x="5300104" y="3442934"/>
            <a:ext cx="2277841" cy="0"/>
          </a:xfrm>
          <a:prstGeom prst="line">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6168699" y="3262733"/>
            <a:ext cx="5760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altLang="ja-JP" dirty="0" smtClean="0"/>
              <a:t>MD</a:t>
            </a:r>
            <a:endParaRPr lang="ja-JP" altLang="en-US" dirty="0"/>
          </a:p>
        </p:txBody>
      </p:sp>
      <p:sp>
        <p:nvSpPr>
          <p:cNvPr id="33" name="テキスト ボックス 32"/>
          <p:cNvSpPr txBox="1"/>
          <p:nvPr/>
        </p:nvSpPr>
        <p:spPr>
          <a:xfrm>
            <a:off x="683567" y="3886448"/>
            <a:ext cx="4937245" cy="646331"/>
          </a:xfrm>
          <a:prstGeom prst="rect">
            <a:avLst/>
          </a:prstGeom>
          <a:noFill/>
          <a:ln>
            <a:solidFill>
              <a:srgbClr val="002060"/>
            </a:solidFill>
          </a:ln>
        </p:spPr>
        <p:txBody>
          <a:bodyPr wrap="square" rtlCol="0">
            <a:spAutoFit/>
          </a:bodyPr>
          <a:lstStyle/>
          <a:p>
            <a:r>
              <a:rPr lang="ja-JP" altLang="en-US" dirty="0" smtClean="0"/>
              <a:t>温度の上昇によって物体の長さ・体積が膨張（熱膨張）する割合を、温度当たりで示したもの。ＣＴＥ。</a:t>
            </a:r>
            <a:endParaRPr kumimoji="1" lang="ja-JP" altLang="en-US" dirty="0"/>
          </a:p>
        </p:txBody>
      </p:sp>
      <p:cxnSp>
        <p:nvCxnSpPr>
          <p:cNvPr id="34" name="直線コネクタ 33"/>
          <p:cNvCxnSpPr/>
          <p:nvPr/>
        </p:nvCxnSpPr>
        <p:spPr>
          <a:xfrm>
            <a:off x="4089401" y="3454400"/>
            <a:ext cx="0" cy="432049"/>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22" idx="2"/>
          </p:cNvCxnSpPr>
          <p:nvPr/>
        </p:nvCxnSpPr>
        <p:spPr>
          <a:xfrm>
            <a:off x="4936640" y="2352438"/>
            <a:ext cx="895500" cy="445086"/>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651992" y="4507019"/>
            <a:ext cx="4984057" cy="246221"/>
          </a:xfrm>
          <a:prstGeom prst="rect">
            <a:avLst/>
          </a:prstGeom>
          <a:noFill/>
        </p:spPr>
        <p:txBody>
          <a:bodyPr wrap="none" rtlCol="0">
            <a:spAutoFit/>
          </a:bodyPr>
          <a:lstStyle/>
          <a:p>
            <a:r>
              <a:rPr lang="en-US" altLang="ja-JP" sz="1000" dirty="0" smtClean="0"/>
              <a:t>Wikipedia</a:t>
            </a:r>
            <a:r>
              <a:rPr lang="ja-JP" altLang="en-US" sz="1000" dirty="0" smtClean="0"/>
              <a:t>：</a:t>
            </a:r>
            <a:r>
              <a:rPr lang="en-US" altLang="ja-JP" sz="1000" dirty="0" smtClean="0"/>
              <a:t>https</a:t>
            </a:r>
            <a:r>
              <a:rPr lang="en-US" altLang="ja-JP" sz="1000" dirty="0"/>
              <a:t>://ja.wikipedia.org/wiki/%E7%86%B1%E8%86%A8%E5%BC%B5%E7%8E%87</a:t>
            </a:r>
            <a:endParaRPr kumimoji="1" lang="ja-JP" altLang="en-US" sz="1000" dirty="0"/>
          </a:p>
        </p:txBody>
      </p:sp>
      <p:sp>
        <p:nvSpPr>
          <p:cNvPr id="40" name="テキスト ボックス 39"/>
          <p:cNvSpPr txBox="1"/>
          <p:nvPr/>
        </p:nvSpPr>
        <p:spPr>
          <a:xfrm>
            <a:off x="179512" y="1700808"/>
            <a:ext cx="3231975" cy="400110"/>
          </a:xfrm>
          <a:prstGeom prst="rect">
            <a:avLst/>
          </a:prstGeom>
          <a:noFill/>
        </p:spPr>
        <p:txBody>
          <a:bodyPr wrap="none" rtlCol="0">
            <a:spAutoFit/>
          </a:bodyPr>
          <a:lstStyle/>
          <a:p>
            <a:r>
              <a:rPr kumimoji="1" lang="ja-JP" altLang="en-US" sz="2000" dirty="0" smtClean="0"/>
              <a:t>請求項９に記載のパラメータ</a:t>
            </a:r>
            <a:endParaRPr kumimoji="1" lang="ja-JP" altLang="en-US" sz="2000" dirty="0"/>
          </a:p>
        </p:txBody>
      </p:sp>
      <p:sp>
        <p:nvSpPr>
          <p:cNvPr id="38" name="正方形/長方形 37"/>
          <p:cNvSpPr/>
          <p:nvPr/>
        </p:nvSpPr>
        <p:spPr>
          <a:xfrm>
            <a:off x="5581678" y="1860793"/>
            <a:ext cx="3150096" cy="400110"/>
          </a:xfrm>
          <a:prstGeom prst="rect">
            <a:avLst/>
          </a:prstGeom>
        </p:spPr>
        <p:txBody>
          <a:bodyPr wrap="square">
            <a:spAutoFit/>
          </a:bodyPr>
          <a:lstStyle/>
          <a:p>
            <a:pPr algn="r"/>
            <a:r>
              <a:rPr lang="ja-JP" altLang="en-US" sz="2000" dirty="0" smtClean="0">
                <a:latin typeface="Arial" charset="0"/>
              </a:rPr>
              <a:t>請求項９（ﾎﾟﾘｲﾐﾄﾞﾌｨﾙﾑ）</a:t>
            </a:r>
            <a:endParaRPr lang="ja-JP" altLang="en-US" sz="2000" dirty="0"/>
          </a:p>
        </p:txBody>
      </p:sp>
      <p:sp>
        <p:nvSpPr>
          <p:cNvPr id="41" name="フリーフォーム 40"/>
          <p:cNvSpPr/>
          <p:nvPr/>
        </p:nvSpPr>
        <p:spPr>
          <a:xfrm>
            <a:off x="6865781" y="2158108"/>
            <a:ext cx="290945" cy="431908"/>
          </a:xfrm>
          <a:custGeom>
            <a:avLst/>
            <a:gdLst>
              <a:gd name="connsiteX0" fmla="*/ 0 w 290945"/>
              <a:gd name="connsiteY0" fmla="*/ 0 h 429491"/>
              <a:gd name="connsiteX1" fmla="*/ 124691 w 290945"/>
              <a:gd name="connsiteY1" fmla="*/ 304800 h 429491"/>
              <a:gd name="connsiteX2" fmla="*/ 180109 w 290945"/>
              <a:gd name="connsiteY2" fmla="*/ 193964 h 429491"/>
              <a:gd name="connsiteX3" fmla="*/ 290945 w 290945"/>
              <a:gd name="connsiteY3" fmla="*/ 429491 h 429491"/>
            </a:gdLst>
            <a:ahLst/>
            <a:cxnLst>
              <a:cxn ang="0">
                <a:pos x="connsiteX0" y="connsiteY0"/>
              </a:cxn>
              <a:cxn ang="0">
                <a:pos x="connsiteX1" y="connsiteY1"/>
              </a:cxn>
              <a:cxn ang="0">
                <a:pos x="connsiteX2" y="connsiteY2"/>
              </a:cxn>
              <a:cxn ang="0">
                <a:pos x="connsiteX3" y="connsiteY3"/>
              </a:cxn>
            </a:cxnLst>
            <a:rect l="l" t="t" r="r" b="b"/>
            <a:pathLst>
              <a:path w="290945" h="429491">
                <a:moveTo>
                  <a:pt x="0" y="0"/>
                </a:moveTo>
                <a:cubicBezTo>
                  <a:pt x="47336" y="136236"/>
                  <a:pt x="94673" y="272473"/>
                  <a:pt x="124691" y="304800"/>
                </a:cubicBezTo>
                <a:cubicBezTo>
                  <a:pt x="154709" y="337127"/>
                  <a:pt x="152400" y="173182"/>
                  <a:pt x="180109" y="193964"/>
                </a:cubicBezTo>
                <a:cubicBezTo>
                  <a:pt x="207818" y="214746"/>
                  <a:pt x="249381" y="322118"/>
                  <a:pt x="290945" y="429491"/>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Picture 101" descr="http://tse1.mm.bing.net/th?&amp;id=OIP.Mec09bba896d2b552b1c6e3a1994ca8a9o0&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5971" y="4693598"/>
            <a:ext cx="353918" cy="503201"/>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グループ化 62"/>
          <p:cNvGrpSpPr/>
          <p:nvPr/>
        </p:nvGrpSpPr>
        <p:grpSpPr>
          <a:xfrm>
            <a:off x="7599249" y="4368343"/>
            <a:ext cx="1222897" cy="148827"/>
            <a:chOff x="6255016" y="4490979"/>
            <a:chExt cx="1222897" cy="148827"/>
          </a:xfrm>
        </p:grpSpPr>
        <p:cxnSp>
          <p:nvCxnSpPr>
            <p:cNvPr id="55" name="直線コネクタ 54"/>
            <p:cNvCxnSpPr/>
            <p:nvPr/>
          </p:nvCxnSpPr>
          <p:spPr>
            <a:xfrm>
              <a:off x="6255016" y="4490979"/>
              <a:ext cx="1220479"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6257434" y="4639806"/>
              <a:ext cx="1220479" cy="0"/>
            </a:xfrm>
            <a:prstGeom prst="line">
              <a:avLst/>
            </a:prstGeom>
            <a:ln w="152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4" name="グループ化 63"/>
          <p:cNvGrpSpPr/>
          <p:nvPr/>
        </p:nvGrpSpPr>
        <p:grpSpPr>
          <a:xfrm>
            <a:off x="7599249" y="4229667"/>
            <a:ext cx="1225957" cy="277352"/>
            <a:chOff x="7484189" y="3884916"/>
            <a:chExt cx="1225957" cy="277352"/>
          </a:xfrm>
        </p:grpSpPr>
        <p:sp>
          <p:nvSpPr>
            <p:cNvPr id="61" name="フリーフォーム 60"/>
            <p:cNvSpPr/>
            <p:nvPr/>
          </p:nvSpPr>
          <p:spPr>
            <a:xfrm>
              <a:off x="7484189" y="3884916"/>
              <a:ext cx="1204754" cy="138676"/>
            </a:xfrm>
            <a:custGeom>
              <a:avLst/>
              <a:gdLst>
                <a:gd name="connsiteX0" fmla="*/ 0 w 1204754"/>
                <a:gd name="connsiteY0" fmla="*/ 138676 h 138676"/>
                <a:gd name="connsiteX1" fmla="*/ 693384 w 1204754"/>
                <a:gd name="connsiteY1" fmla="*/ 78005 h 138676"/>
                <a:gd name="connsiteX2" fmla="*/ 1204754 w 1204754"/>
                <a:gd name="connsiteY2" fmla="*/ 0 h 138676"/>
                <a:gd name="connsiteX0" fmla="*/ 0 w 1204754"/>
                <a:gd name="connsiteY0" fmla="*/ 138676 h 138676"/>
                <a:gd name="connsiteX1" fmla="*/ 693384 w 1204754"/>
                <a:gd name="connsiteY1" fmla="*/ 78005 h 138676"/>
                <a:gd name="connsiteX2" fmla="*/ 1204754 w 1204754"/>
                <a:gd name="connsiteY2" fmla="*/ 0 h 138676"/>
              </a:gdLst>
              <a:ahLst/>
              <a:cxnLst>
                <a:cxn ang="0">
                  <a:pos x="connsiteX0" y="connsiteY0"/>
                </a:cxn>
                <a:cxn ang="0">
                  <a:pos x="connsiteX1" y="connsiteY1"/>
                </a:cxn>
                <a:cxn ang="0">
                  <a:pos x="connsiteX2" y="connsiteY2"/>
                </a:cxn>
              </a:cxnLst>
              <a:rect l="l" t="t" r="r" b="b"/>
              <a:pathLst>
                <a:path w="1204754" h="138676">
                  <a:moveTo>
                    <a:pt x="0" y="138676"/>
                  </a:moveTo>
                  <a:cubicBezTo>
                    <a:pt x="254963" y="132898"/>
                    <a:pt x="492592" y="101118"/>
                    <a:pt x="693384" y="78005"/>
                  </a:cubicBezTo>
                  <a:cubicBezTo>
                    <a:pt x="894176" y="54892"/>
                    <a:pt x="1120248" y="13723"/>
                    <a:pt x="1204754" y="0"/>
                  </a:cubicBezTo>
                </a:path>
              </a:pathLst>
            </a:cu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p:cNvSpPr/>
            <p:nvPr/>
          </p:nvSpPr>
          <p:spPr>
            <a:xfrm>
              <a:off x="7488058" y="4019258"/>
              <a:ext cx="1222088" cy="143010"/>
            </a:xfrm>
            <a:custGeom>
              <a:avLst/>
              <a:gdLst>
                <a:gd name="connsiteX0" fmla="*/ 0 w 1204754"/>
                <a:gd name="connsiteY0" fmla="*/ 138676 h 138676"/>
                <a:gd name="connsiteX1" fmla="*/ 693384 w 1204754"/>
                <a:gd name="connsiteY1" fmla="*/ 78005 h 138676"/>
                <a:gd name="connsiteX2" fmla="*/ 1204754 w 1204754"/>
                <a:gd name="connsiteY2" fmla="*/ 0 h 138676"/>
                <a:gd name="connsiteX0" fmla="*/ 0 w 1222088"/>
                <a:gd name="connsiteY0" fmla="*/ 143010 h 143010"/>
                <a:gd name="connsiteX1" fmla="*/ 693384 w 1222088"/>
                <a:gd name="connsiteY1" fmla="*/ 82339 h 143010"/>
                <a:gd name="connsiteX2" fmla="*/ 1222088 w 1222088"/>
                <a:gd name="connsiteY2" fmla="*/ 0 h 143010"/>
                <a:gd name="connsiteX0" fmla="*/ 0 w 1209087"/>
                <a:gd name="connsiteY0" fmla="*/ 143010 h 143010"/>
                <a:gd name="connsiteX1" fmla="*/ 680383 w 1209087"/>
                <a:gd name="connsiteY1" fmla="*/ 82339 h 143010"/>
                <a:gd name="connsiteX2" fmla="*/ 1209087 w 1209087"/>
                <a:gd name="connsiteY2" fmla="*/ 0 h 143010"/>
                <a:gd name="connsiteX0" fmla="*/ 0 w 1222088"/>
                <a:gd name="connsiteY0" fmla="*/ 143010 h 143010"/>
                <a:gd name="connsiteX1" fmla="*/ 693384 w 1222088"/>
                <a:gd name="connsiteY1" fmla="*/ 82339 h 143010"/>
                <a:gd name="connsiteX2" fmla="*/ 1222088 w 1222088"/>
                <a:gd name="connsiteY2" fmla="*/ 0 h 143010"/>
                <a:gd name="connsiteX0" fmla="*/ 0 w 1222088"/>
                <a:gd name="connsiteY0" fmla="*/ 143010 h 143159"/>
                <a:gd name="connsiteX1" fmla="*/ 693384 w 1222088"/>
                <a:gd name="connsiteY1" fmla="*/ 82339 h 143159"/>
                <a:gd name="connsiteX2" fmla="*/ 1222088 w 1222088"/>
                <a:gd name="connsiteY2" fmla="*/ 0 h 143159"/>
                <a:gd name="connsiteX0" fmla="*/ 0 w 1222088"/>
                <a:gd name="connsiteY0" fmla="*/ 143010 h 143010"/>
                <a:gd name="connsiteX1" fmla="*/ 693384 w 1222088"/>
                <a:gd name="connsiteY1" fmla="*/ 82339 h 143010"/>
                <a:gd name="connsiteX2" fmla="*/ 1222088 w 1222088"/>
                <a:gd name="connsiteY2" fmla="*/ 0 h 143010"/>
              </a:gdLst>
              <a:ahLst/>
              <a:cxnLst>
                <a:cxn ang="0">
                  <a:pos x="connsiteX0" y="connsiteY0"/>
                </a:cxn>
                <a:cxn ang="0">
                  <a:pos x="connsiteX1" y="connsiteY1"/>
                </a:cxn>
                <a:cxn ang="0">
                  <a:pos x="connsiteX2" y="connsiteY2"/>
                </a:cxn>
              </a:cxnLst>
              <a:rect l="l" t="t" r="r" b="b"/>
              <a:pathLst>
                <a:path w="1222088" h="143010">
                  <a:moveTo>
                    <a:pt x="0" y="143010"/>
                  </a:moveTo>
                  <a:cubicBezTo>
                    <a:pt x="237629" y="141566"/>
                    <a:pt x="489703" y="106174"/>
                    <a:pt x="693384" y="82339"/>
                  </a:cubicBezTo>
                  <a:cubicBezTo>
                    <a:pt x="897065" y="58504"/>
                    <a:pt x="1137582" y="13723"/>
                    <a:pt x="1222088" y="0"/>
                  </a:cubicBezTo>
                </a:path>
              </a:pathLst>
            </a:custGeom>
            <a:solidFill>
              <a:schemeClr val="accent3">
                <a:lumMod val="75000"/>
              </a:schemeClr>
            </a:solidFill>
            <a:ln w="152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台形 67"/>
          <p:cNvSpPr/>
          <p:nvPr/>
        </p:nvSpPr>
        <p:spPr>
          <a:xfrm rot="16200000">
            <a:off x="6134911" y="3554884"/>
            <a:ext cx="1015896" cy="1208766"/>
          </a:xfrm>
          <a:prstGeom prst="trapezoid">
            <a:avLst>
              <a:gd name="adj" fmla="val 225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pic>
        <p:nvPicPr>
          <p:cNvPr id="70" name="Picture 101" descr="http://tse1.mm.bing.net/th?&amp;id=OIP.Mec09bba896d2b552b1c6e3a1994ca8a9o0&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7979" y="4710564"/>
            <a:ext cx="353918" cy="503201"/>
          </a:xfrm>
          <a:prstGeom prst="rect">
            <a:avLst/>
          </a:prstGeom>
          <a:noFill/>
          <a:extLst>
            <a:ext uri="{909E8E84-426E-40DD-AFC4-6F175D3DCCD1}">
              <a14:hiddenFill xmlns:a14="http://schemas.microsoft.com/office/drawing/2010/main">
                <a:solidFill>
                  <a:srgbClr val="FFFFFF"/>
                </a:solidFill>
              </a14:hiddenFill>
            </a:ext>
          </a:extLst>
        </p:spPr>
      </p:pic>
      <p:sp>
        <p:nvSpPr>
          <p:cNvPr id="69" name="正方形/長方形 68"/>
          <p:cNvSpPr/>
          <p:nvPr/>
        </p:nvSpPr>
        <p:spPr>
          <a:xfrm>
            <a:off x="6056761" y="3867324"/>
            <a:ext cx="1093312" cy="568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62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3000"/>
                            </p:stCondLst>
                            <p:childTnLst>
                              <p:par>
                                <p:cTn id="13" presetID="10" presetClass="exit" presetSubtype="0" fill="hold" grpId="1" nodeType="afterEffect">
                                  <p:stCondLst>
                                    <p:cond delay="0"/>
                                  </p:stCondLst>
                                  <p:childTnLst>
                                    <p:animEffect transition="out" filter="fade">
                                      <p:cBhvr>
                                        <p:cTn id="14" dur="1250"/>
                                        <p:tgtEl>
                                          <p:spTgt spid="69"/>
                                        </p:tgtEl>
                                      </p:cBhvr>
                                    </p:animEffect>
                                    <p:set>
                                      <p:cBhvr>
                                        <p:cTn id="15" dur="1" fill="hold">
                                          <p:stCondLst>
                                            <p:cond delay="1249"/>
                                          </p:stCondLst>
                                        </p:cTn>
                                        <p:tgtEl>
                                          <p:spTgt spid="6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500"/>
                            </p:stCondLst>
                            <p:childTnLst>
                              <p:par>
                                <p:cTn id="25" presetID="10" presetClass="entr" presetSubtype="0" fill="hold" nodeType="afterEffect">
                                  <p:stCondLst>
                                    <p:cond delay="15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nodeType="withEffect">
                                  <p:stCondLst>
                                    <p:cond delay="200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750"/>
                                        <p:tgtEl>
                                          <p:spTgt spid="64"/>
                                        </p:tgtEl>
                                      </p:cBhvr>
                                    </p:animEffect>
                                  </p:childTnLst>
                                </p:cTn>
                              </p:par>
                              <p:par>
                                <p:cTn id="31" presetID="10" presetClass="exit" presetSubtype="0" fill="hold" nodeType="withEffect">
                                  <p:stCondLst>
                                    <p:cond delay="2000"/>
                                  </p:stCondLst>
                                  <p:childTnLst>
                                    <p:animEffect transition="out" filter="fade">
                                      <p:cBhvr>
                                        <p:cTn id="32" dur="750"/>
                                        <p:tgtEl>
                                          <p:spTgt spid="63"/>
                                        </p:tgtEl>
                                      </p:cBhvr>
                                    </p:animEffect>
                                    <p:set>
                                      <p:cBhvr>
                                        <p:cTn id="33" dur="1" fill="hold">
                                          <p:stCondLst>
                                            <p:cond delay="749"/>
                                          </p:stCondLst>
                                        </p:cTn>
                                        <p:tgtEl>
                                          <p:spTgt spid="63"/>
                                        </p:tgtEl>
                                        <p:attrNameLst>
                                          <p:attrName>style.visibility</p:attrName>
                                        </p:attrNameLst>
                                      </p:cBhvr>
                                      <p:to>
                                        <p:strVal val="hidden"/>
                                      </p:to>
                                    </p:set>
                                  </p:childTnLst>
                                </p:cTn>
                              </p:par>
                            </p:childTnLst>
                          </p:cTn>
                        </p:par>
                        <p:par>
                          <p:cTn id="34" fill="hold">
                            <p:stCondLst>
                              <p:cond delay="3250"/>
                            </p:stCondLst>
                            <p:childTnLst>
                              <p:par>
                                <p:cTn id="35" presetID="10" presetClass="exit" presetSubtype="0" fill="hold" nodeType="afterEffect">
                                  <p:stCondLst>
                                    <p:cond delay="125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par>
                                <p:cTn id="38" presetID="10" presetClass="exit" presetSubtype="0" fill="hold" nodeType="withEffect">
                                  <p:stCondLst>
                                    <p:cond delay="1750"/>
                                  </p:stCondLst>
                                  <p:childTnLst>
                                    <p:animEffect transition="out" filter="fade">
                                      <p:cBhvr>
                                        <p:cTn id="39" dur="500"/>
                                        <p:tgtEl>
                                          <p:spTgt spid="64"/>
                                        </p:tgtEl>
                                      </p:cBhvr>
                                    </p:animEffect>
                                    <p:set>
                                      <p:cBhvr>
                                        <p:cTn id="40" dur="1" fill="hold">
                                          <p:stCondLst>
                                            <p:cond delay="499"/>
                                          </p:stCondLst>
                                        </p:cTn>
                                        <p:tgtEl>
                                          <p:spTgt spid="64"/>
                                        </p:tgtEl>
                                        <p:attrNameLst>
                                          <p:attrName>style.visibility</p:attrName>
                                        </p:attrNameLst>
                                      </p:cBhvr>
                                      <p:to>
                                        <p:strVal val="hidden"/>
                                      </p:to>
                                    </p:set>
                                  </p:childTnLst>
                                </p:cTn>
                              </p:par>
                              <p:par>
                                <p:cTn id="41" presetID="10" presetClass="entr" presetSubtype="0" fill="hold" nodeType="withEffect">
                                  <p:stCondLst>
                                    <p:cond delay="175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childTnLst>
                          </p:cTn>
                        </p:par>
                        <p:par>
                          <p:cTn id="44" fill="hold">
                            <p:stCondLst>
                              <p:cond delay="5500"/>
                            </p:stCondLst>
                            <p:childTnLst>
                              <p:par>
                                <p:cTn id="45" presetID="10" presetClass="entr" presetSubtype="0" fill="hold" nodeType="afterEffect">
                                  <p:stCondLst>
                                    <p:cond delay="125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xit" presetSubtype="0" fill="hold" nodeType="withEffect">
                                  <p:stCondLst>
                                    <p:cond delay="1750"/>
                                  </p:stCondLst>
                                  <p:childTnLst>
                                    <p:animEffect transition="out" filter="fade">
                                      <p:cBhvr>
                                        <p:cTn id="49" dur="500"/>
                                        <p:tgtEl>
                                          <p:spTgt spid="63"/>
                                        </p:tgtEl>
                                      </p:cBhvr>
                                    </p:animEffect>
                                    <p:set>
                                      <p:cBhvr>
                                        <p:cTn id="50" dur="1" fill="hold">
                                          <p:stCondLst>
                                            <p:cond delay="499"/>
                                          </p:stCondLst>
                                        </p:cTn>
                                        <p:tgtEl>
                                          <p:spTgt spid="63"/>
                                        </p:tgtEl>
                                        <p:attrNameLst>
                                          <p:attrName>style.visibility</p:attrName>
                                        </p:attrNameLst>
                                      </p:cBhvr>
                                      <p:to>
                                        <p:strVal val="hidden"/>
                                      </p:to>
                                    </p:set>
                                  </p:childTnLst>
                                </p:cTn>
                              </p:par>
                              <p:par>
                                <p:cTn id="51" presetID="10" presetClass="entr" presetSubtype="0" fill="hold" nodeType="withEffect">
                                  <p:stCondLst>
                                    <p:cond delay="175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par>
                          <p:cTn id="54" fill="hold">
                            <p:stCondLst>
                              <p:cond delay="7750"/>
                            </p:stCondLst>
                            <p:childTnLst>
                              <p:par>
                                <p:cTn id="55" presetID="10" presetClass="exit" presetSubtype="0" fill="hold" nodeType="afterEffect">
                                  <p:stCondLst>
                                    <p:cond delay="1500"/>
                                  </p:stCondLst>
                                  <p:childTnLst>
                                    <p:animEffect transition="out" filter="fade">
                                      <p:cBhvr>
                                        <p:cTn id="56" dur="500"/>
                                        <p:tgtEl>
                                          <p:spTgt spid="43"/>
                                        </p:tgtEl>
                                      </p:cBhvr>
                                    </p:animEffect>
                                    <p:set>
                                      <p:cBhvr>
                                        <p:cTn id="57" dur="1" fill="hold">
                                          <p:stCondLst>
                                            <p:cond delay="499"/>
                                          </p:stCondLst>
                                        </p:cTn>
                                        <p:tgtEl>
                                          <p:spTgt spid="43"/>
                                        </p:tgtEl>
                                        <p:attrNameLst>
                                          <p:attrName>style.visibility</p:attrName>
                                        </p:attrNameLst>
                                      </p:cBhvr>
                                      <p:to>
                                        <p:strVal val="hidden"/>
                                      </p:to>
                                    </p:set>
                                  </p:childTnLst>
                                </p:cTn>
                              </p:par>
                              <p:par>
                                <p:cTn id="58" presetID="10" presetClass="exit" presetSubtype="0" fill="hold" nodeType="withEffect">
                                  <p:stCondLst>
                                    <p:cond delay="2000"/>
                                  </p:stCondLst>
                                  <p:childTnLst>
                                    <p:animEffect transition="out" filter="fade">
                                      <p:cBhvr>
                                        <p:cTn id="59" dur="500"/>
                                        <p:tgtEl>
                                          <p:spTgt spid="64"/>
                                        </p:tgtEl>
                                      </p:cBhvr>
                                    </p:animEffect>
                                    <p:set>
                                      <p:cBhvr>
                                        <p:cTn id="60" dur="1" fill="hold">
                                          <p:stCondLst>
                                            <p:cond delay="499"/>
                                          </p:stCondLst>
                                        </p:cTn>
                                        <p:tgtEl>
                                          <p:spTgt spid="64"/>
                                        </p:tgtEl>
                                        <p:attrNameLst>
                                          <p:attrName>style.visibility</p:attrName>
                                        </p:attrNameLst>
                                      </p:cBhvr>
                                      <p:to>
                                        <p:strVal val="hidden"/>
                                      </p:to>
                                    </p:set>
                                  </p:childTnLst>
                                </p:cTn>
                              </p:par>
                              <p:par>
                                <p:cTn id="61" presetID="10" presetClass="entr" presetSubtype="0" fill="hold" nodeType="withEffect">
                                  <p:stCondLst>
                                    <p:cond delay="200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500"/>
                                        <p:tgtEl>
                                          <p:spTgt spid="63"/>
                                        </p:tgtEl>
                                      </p:cBhvr>
                                    </p:animEffect>
                                  </p:childTnLst>
                                </p:cTn>
                              </p:par>
                            </p:childTnLst>
                          </p:cTn>
                        </p:par>
                        <p:par>
                          <p:cTn id="64" fill="hold">
                            <p:stCondLst>
                              <p:cond delay="10250"/>
                            </p:stCondLst>
                            <p:childTnLst>
                              <p:par>
                                <p:cTn id="65" presetID="10" presetClass="entr" presetSubtype="0" fill="hold" nodeType="afterEffect">
                                  <p:stCondLst>
                                    <p:cond delay="150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10" presetClass="exit" presetSubtype="0" fill="hold" nodeType="withEffect">
                                  <p:stCondLst>
                                    <p:cond delay="2000"/>
                                  </p:stCondLst>
                                  <p:childTnLst>
                                    <p:animEffect transition="out" filter="fade">
                                      <p:cBhvr>
                                        <p:cTn id="69" dur="500"/>
                                        <p:tgtEl>
                                          <p:spTgt spid="63"/>
                                        </p:tgtEl>
                                      </p:cBhvr>
                                    </p:animEffect>
                                    <p:set>
                                      <p:cBhvr>
                                        <p:cTn id="70" dur="1" fill="hold">
                                          <p:stCondLst>
                                            <p:cond delay="499"/>
                                          </p:stCondLst>
                                        </p:cTn>
                                        <p:tgtEl>
                                          <p:spTgt spid="63"/>
                                        </p:tgtEl>
                                        <p:attrNameLst>
                                          <p:attrName>style.visibility</p:attrName>
                                        </p:attrNameLst>
                                      </p:cBhvr>
                                      <p:to>
                                        <p:strVal val="hidden"/>
                                      </p:to>
                                    </p:set>
                                  </p:childTnLst>
                                </p:cTn>
                              </p:par>
                              <p:par>
                                <p:cTn id="71" presetID="10" presetClass="entr" presetSubtype="0" fill="hold" nodeType="withEffect">
                                  <p:stCondLst>
                                    <p:cond delay="200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6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審決</a:t>
            </a:r>
            <a:r>
              <a:rPr kumimoji="1" lang="ja-JP" altLang="en-US" sz="3600" dirty="0" smtClean="0"/>
              <a:t>（</a:t>
            </a:r>
            <a:r>
              <a:rPr lang="ja-JP" altLang="en-US" sz="3600" dirty="0"/>
              <a:t>特許</a:t>
            </a:r>
            <a:r>
              <a:rPr lang="ja-JP" altLang="en-US" sz="3600" dirty="0" smtClean="0"/>
              <a:t>維持、</a:t>
            </a:r>
            <a:r>
              <a:rPr kumimoji="1" lang="ja-JP" altLang="en-US" sz="3600" dirty="0" smtClean="0"/>
              <a:t>無効</a:t>
            </a:r>
            <a:r>
              <a:rPr kumimoji="1" lang="en-US" altLang="ja-JP" sz="3600" dirty="0" smtClean="0"/>
              <a:t>2012-800199</a:t>
            </a:r>
            <a:r>
              <a:rPr kumimoji="1" lang="ja-JP" altLang="en-US" sz="3600" dirty="0" smtClean="0"/>
              <a:t>号）</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8</a:t>
            </a:fld>
            <a:endParaRPr lang="ja-JP" altLang="en-US"/>
          </a:p>
        </p:txBody>
      </p:sp>
      <p:sp>
        <p:nvSpPr>
          <p:cNvPr id="9" name="コンテンツ プレースホルダー 2"/>
          <p:cNvSpPr>
            <a:spLocks noGrp="1"/>
          </p:cNvSpPr>
          <p:nvPr>
            <p:ph idx="1"/>
          </p:nvPr>
        </p:nvSpPr>
        <p:spPr>
          <a:xfrm>
            <a:off x="179512" y="2420888"/>
            <a:ext cx="8640960" cy="4176464"/>
          </a:xfrm>
        </p:spPr>
        <p:txBody>
          <a:bodyPr/>
          <a:lstStyle/>
          <a:p>
            <a:pPr marL="177800" indent="-177800">
              <a:buNone/>
            </a:pPr>
            <a:r>
              <a:rPr lang="ja-JP" altLang="en-US" sz="1800" dirty="0">
                <a:latin typeface="+mj-ea"/>
                <a:ea typeface="+mj-ea"/>
              </a:rPr>
              <a:t>① 本件</a:t>
            </a:r>
            <a:r>
              <a:rPr lang="ja-JP" altLang="en-US" sz="1800" dirty="0" smtClean="0">
                <a:latin typeface="+mj-ea"/>
                <a:ea typeface="+mj-ea"/>
              </a:rPr>
              <a:t>明細書には、本件発明の技術的</a:t>
            </a:r>
            <a:r>
              <a:rPr lang="ja-JP" altLang="en-US" sz="1800" dirty="0">
                <a:latin typeface="+mj-ea"/>
                <a:ea typeface="+mj-ea"/>
              </a:rPr>
              <a:t>な意義</a:t>
            </a:r>
            <a:r>
              <a:rPr lang="ja-JP" altLang="en-US" sz="1800" dirty="0" smtClean="0">
                <a:latin typeface="+mj-ea"/>
                <a:ea typeface="+mj-ea"/>
              </a:rPr>
              <a:t>，ポリイミドフィルム</a:t>
            </a:r>
            <a:r>
              <a:rPr lang="ja-JP" altLang="en-US" sz="1800" dirty="0">
                <a:latin typeface="+mj-ea"/>
                <a:ea typeface="+mj-ea"/>
              </a:rPr>
              <a:t>を得るための一般的</a:t>
            </a:r>
            <a:r>
              <a:rPr lang="ja-JP" altLang="en-US" sz="1800" dirty="0" smtClean="0">
                <a:latin typeface="+mj-ea"/>
                <a:ea typeface="+mj-ea"/>
              </a:rPr>
              <a:t>手段、</a:t>
            </a:r>
            <a:r>
              <a:rPr lang="ja-JP" altLang="en-US" sz="1800" u="sng" dirty="0" smtClean="0">
                <a:solidFill>
                  <a:srgbClr val="FF0000"/>
                </a:solidFill>
                <a:latin typeface="+mj-ea"/>
                <a:ea typeface="+mj-ea"/>
              </a:rPr>
              <a:t>４</a:t>
            </a:r>
            <a:r>
              <a:rPr lang="ja-JP" altLang="en-US" sz="1800" u="sng" dirty="0">
                <a:solidFill>
                  <a:srgbClr val="FF0000"/>
                </a:solidFill>
                <a:latin typeface="+mj-ea"/>
                <a:ea typeface="+mj-ea"/>
              </a:rPr>
              <a:t>成分</a:t>
            </a:r>
            <a:r>
              <a:rPr lang="ja-JP" altLang="en-US" sz="1800" u="sng" dirty="0" smtClean="0">
                <a:solidFill>
                  <a:srgbClr val="FF0000"/>
                </a:solidFill>
                <a:latin typeface="+mj-ea"/>
                <a:ea typeface="+mj-ea"/>
              </a:rPr>
              <a:t>系ポリイミドフィルムの実施例</a:t>
            </a:r>
            <a:r>
              <a:rPr lang="ja-JP" altLang="en-US" sz="1800" dirty="0">
                <a:latin typeface="+mj-ea"/>
                <a:ea typeface="+mj-ea"/>
              </a:rPr>
              <a:t>が各々</a:t>
            </a:r>
            <a:r>
              <a:rPr lang="ja-JP" altLang="en-US" sz="1800" dirty="0" smtClean="0">
                <a:latin typeface="+mj-ea"/>
                <a:ea typeface="+mj-ea"/>
              </a:rPr>
              <a:t>記載。</a:t>
            </a:r>
            <a:r>
              <a:rPr lang="en-US" altLang="ja-JP" sz="1800" dirty="0">
                <a:latin typeface="+mj-ea"/>
                <a:ea typeface="+mj-ea"/>
              </a:rPr>
              <a:t/>
            </a:r>
            <a:br>
              <a:rPr lang="en-US" altLang="ja-JP" sz="1800" dirty="0">
                <a:latin typeface="+mj-ea"/>
                <a:ea typeface="+mj-ea"/>
              </a:rPr>
            </a:br>
            <a:r>
              <a:rPr lang="ja-JP" altLang="en-US" sz="1800" dirty="0" smtClean="0">
                <a:latin typeface="+mj-ea"/>
                <a:ea typeface="+mj-ea"/>
              </a:rPr>
              <a:t>・</a:t>
            </a:r>
            <a:r>
              <a:rPr lang="ja-JP" altLang="en-US" sz="1800" u="sng" dirty="0" smtClean="0">
                <a:solidFill>
                  <a:srgbClr val="FF0000"/>
                </a:solidFill>
                <a:latin typeface="+mj-ea"/>
                <a:ea typeface="+mj-ea"/>
              </a:rPr>
              <a:t>ＰＰＤ／ＢＰＤＡ</a:t>
            </a:r>
            <a:r>
              <a:rPr lang="ja-JP" altLang="en-US" sz="1800" dirty="0" smtClean="0">
                <a:latin typeface="+mj-ea"/>
                <a:ea typeface="+mj-ea"/>
              </a:rPr>
              <a:t>の２成分系のポリイミドフィルムを得ることができたと考えるのが自然</a:t>
            </a:r>
            <a:endParaRPr lang="en-US" altLang="ja-JP" sz="1800" dirty="0" smtClean="0">
              <a:latin typeface="+mj-ea"/>
              <a:ea typeface="+mj-ea"/>
            </a:endParaRPr>
          </a:p>
          <a:p>
            <a:pPr marL="177800" indent="-177800">
              <a:buNone/>
            </a:pPr>
            <a:r>
              <a:rPr lang="ja-JP" altLang="en-US" sz="1800" dirty="0">
                <a:latin typeface="+mj-ea"/>
                <a:ea typeface="+mj-ea"/>
              </a:rPr>
              <a:t>　</a:t>
            </a:r>
            <a:r>
              <a:rPr lang="ja-JP" altLang="en-US" sz="1800" dirty="0" smtClean="0">
                <a:latin typeface="+mj-ea"/>
                <a:ea typeface="+mj-ea"/>
              </a:rPr>
              <a:t>・</a:t>
            </a:r>
            <a:r>
              <a:rPr lang="ja-JP" altLang="en-US" sz="1800" u="sng" dirty="0" smtClean="0">
                <a:solidFill>
                  <a:srgbClr val="FF0000"/>
                </a:solidFill>
                <a:latin typeface="+mj-ea"/>
                <a:ea typeface="+mj-ea"/>
              </a:rPr>
              <a:t>他の</a:t>
            </a:r>
            <a:r>
              <a:rPr lang="ja-JP" altLang="en-US" sz="1800" u="sng" dirty="0">
                <a:solidFill>
                  <a:srgbClr val="FF0000"/>
                </a:solidFill>
                <a:latin typeface="+mj-ea"/>
                <a:ea typeface="+mj-ea"/>
              </a:rPr>
              <a:t>２成分系のポリイミドフィルム</a:t>
            </a:r>
            <a:r>
              <a:rPr lang="ja-JP" altLang="en-US" sz="1800" dirty="0">
                <a:latin typeface="+mj-ea"/>
                <a:ea typeface="+mj-ea"/>
              </a:rPr>
              <a:t>に</a:t>
            </a:r>
            <a:r>
              <a:rPr lang="ja-JP" altLang="en-US" sz="1800" dirty="0" smtClean="0">
                <a:latin typeface="+mj-ea"/>
                <a:ea typeface="+mj-ea"/>
              </a:rPr>
              <a:t>ついて、発明</a:t>
            </a:r>
            <a:r>
              <a:rPr lang="ja-JP" altLang="en-US" sz="1800" dirty="0">
                <a:latin typeface="+mj-ea"/>
                <a:ea typeface="+mj-ea"/>
              </a:rPr>
              <a:t>の詳細な説明の</a:t>
            </a:r>
            <a:r>
              <a:rPr lang="ja-JP" altLang="en-US" sz="1800" dirty="0" smtClean="0">
                <a:latin typeface="+mj-ea"/>
                <a:ea typeface="+mj-ea"/>
              </a:rPr>
              <a:t>記載及び技術</a:t>
            </a:r>
            <a:r>
              <a:rPr lang="ja-JP" altLang="en-US" sz="1800" dirty="0">
                <a:latin typeface="+mj-ea"/>
                <a:ea typeface="+mj-ea"/>
              </a:rPr>
              <a:t>常識に基づいても</a:t>
            </a:r>
            <a:r>
              <a:rPr lang="ja-JP" altLang="en-US" sz="1800" u="sng" dirty="0">
                <a:solidFill>
                  <a:srgbClr val="FF0000"/>
                </a:solidFill>
                <a:latin typeface="+mj-ea"/>
                <a:ea typeface="+mj-ea"/>
              </a:rPr>
              <a:t>実施できないという具体的な</a:t>
            </a:r>
            <a:r>
              <a:rPr lang="ja-JP" altLang="en-US" sz="1800" u="sng" dirty="0" smtClean="0">
                <a:solidFill>
                  <a:srgbClr val="FF0000"/>
                </a:solidFill>
                <a:latin typeface="+mj-ea"/>
                <a:ea typeface="+mj-ea"/>
              </a:rPr>
              <a:t>理由</a:t>
            </a:r>
            <a:r>
              <a:rPr lang="ja-JP" altLang="en-US" sz="1800" dirty="0">
                <a:latin typeface="+mj-ea"/>
                <a:ea typeface="+mj-ea"/>
              </a:rPr>
              <a:t>があるとまでは</a:t>
            </a:r>
            <a:r>
              <a:rPr lang="ja-JP" altLang="en-US" sz="1800" dirty="0" smtClean="0">
                <a:latin typeface="+mj-ea"/>
                <a:ea typeface="+mj-ea"/>
              </a:rPr>
              <a:t>いえないから、発明</a:t>
            </a:r>
            <a:r>
              <a:rPr lang="ja-JP" altLang="en-US" sz="1800" dirty="0">
                <a:latin typeface="+mj-ea"/>
                <a:ea typeface="+mj-ea"/>
              </a:rPr>
              <a:t>の詳細な説明は，本件発明を</a:t>
            </a:r>
            <a:r>
              <a:rPr lang="ja-JP" altLang="en-US" sz="1800" dirty="0" smtClean="0">
                <a:latin typeface="+mj-ea"/>
                <a:ea typeface="+mj-ea"/>
              </a:rPr>
              <a:t>当業者が</a:t>
            </a:r>
            <a:r>
              <a:rPr lang="ja-JP" altLang="en-US" sz="1800" dirty="0">
                <a:latin typeface="+mj-ea"/>
                <a:ea typeface="+mj-ea"/>
              </a:rPr>
              <a:t>理解し，実施することができる程度に明確かつ十分に記載したもので</a:t>
            </a:r>
            <a:r>
              <a:rPr lang="ja-JP" altLang="en-US" sz="1800" dirty="0" smtClean="0">
                <a:latin typeface="+mj-ea"/>
                <a:ea typeface="+mj-ea"/>
              </a:rPr>
              <a:t>あるといる。</a:t>
            </a:r>
            <a:r>
              <a:rPr lang="ja-JP" altLang="en-US" sz="1800" dirty="0">
                <a:latin typeface="+mj-ea"/>
              </a:rPr>
              <a:t> </a:t>
            </a:r>
            <a:r>
              <a:rPr lang="ja-JP" altLang="en-US" sz="1800" b="1" i="1" dirty="0">
                <a:latin typeface="+mj-ea"/>
              </a:rPr>
              <a:t>→</a:t>
            </a:r>
            <a:r>
              <a:rPr lang="ja-JP" altLang="en-US" sz="1800" b="1" i="1" dirty="0" smtClean="0">
                <a:latin typeface="+mj-ea"/>
              </a:rPr>
              <a:t>「実施可能要件</a:t>
            </a:r>
            <a:r>
              <a:rPr lang="ja-JP" altLang="en-US" sz="1800" b="1" i="1" dirty="0">
                <a:latin typeface="+mj-ea"/>
              </a:rPr>
              <a:t>」充足</a:t>
            </a:r>
            <a:endParaRPr lang="ja-JP" altLang="en-US" sz="1800" b="1" i="1" dirty="0">
              <a:latin typeface="+mj-ea"/>
              <a:ea typeface="+mj-ea"/>
            </a:endParaRPr>
          </a:p>
          <a:p>
            <a:pPr marL="177800" indent="-177800">
              <a:buNone/>
            </a:pPr>
            <a:r>
              <a:rPr lang="ja-JP" altLang="en-US" sz="1800" dirty="0">
                <a:latin typeface="+mj-ea"/>
                <a:ea typeface="+mj-ea"/>
              </a:rPr>
              <a:t>② </a:t>
            </a:r>
            <a:r>
              <a:rPr lang="ja-JP" altLang="en-US" sz="1800" dirty="0" smtClean="0">
                <a:latin typeface="+mj-ea"/>
                <a:ea typeface="+mj-ea"/>
              </a:rPr>
              <a:t>明細書</a:t>
            </a:r>
            <a:r>
              <a:rPr lang="ja-JP" altLang="en-US" sz="1800" dirty="0">
                <a:latin typeface="+mj-ea"/>
                <a:ea typeface="+mj-ea"/>
              </a:rPr>
              <a:t>の</a:t>
            </a:r>
            <a:r>
              <a:rPr lang="ja-JP" altLang="en-US" sz="1800" dirty="0" smtClean="0">
                <a:latin typeface="+mj-ea"/>
                <a:ea typeface="+mj-ea"/>
              </a:rPr>
              <a:t>記載、技術</a:t>
            </a:r>
            <a:r>
              <a:rPr lang="ja-JP" altLang="en-US" sz="1800" dirty="0">
                <a:latin typeface="+mj-ea"/>
                <a:ea typeface="+mj-ea"/>
              </a:rPr>
              <a:t>常識を</a:t>
            </a:r>
            <a:r>
              <a:rPr lang="ja-JP" altLang="en-US" sz="1800" dirty="0" smtClean="0">
                <a:latin typeface="+mj-ea"/>
                <a:ea typeface="+mj-ea"/>
              </a:rPr>
              <a:t>踏まえれば、</a:t>
            </a:r>
            <a:r>
              <a:rPr lang="ja-JP" altLang="en-US" sz="1800" u="sng" dirty="0" smtClean="0">
                <a:solidFill>
                  <a:srgbClr val="FF0000"/>
                </a:solidFill>
                <a:latin typeface="+mj-ea"/>
                <a:ea typeface="+mj-ea"/>
              </a:rPr>
              <a:t>ポリイミドフィルム</a:t>
            </a:r>
            <a:r>
              <a:rPr lang="ja-JP" altLang="en-US" sz="1800" u="sng" dirty="0">
                <a:solidFill>
                  <a:srgbClr val="FF0000"/>
                </a:solidFill>
                <a:latin typeface="+mj-ea"/>
                <a:ea typeface="+mj-ea"/>
              </a:rPr>
              <a:t>を構成する樹脂</a:t>
            </a:r>
            <a:r>
              <a:rPr lang="ja-JP" altLang="en-US" sz="1800" u="sng" dirty="0" smtClean="0">
                <a:solidFill>
                  <a:srgbClr val="FF0000"/>
                </a:solidFill>
                <a:latin typeface="+mj-ea"/>
                <a:ea typeface="+mj-ea"/>
              </a:rPr>
              <a:t>組成に</a:t>
            </a:r>
            <a:r>
              <a:rPr lang="ja-JP" altLang="en-US" sz="1800" u="sng" dirty="0">
                <a:solidFill>
                  <a:srgbClr val="FF0000"/>
                </a:solidFill>
                <a:latin typeface="+mj-ea"/>
                <a:ea typeface="+mj-ea"/>
              </a:rPr>
              <a:t>は無関係</a:t>
            </a:r>
            <a:r>
              <a:rPr lang="ja-JP" altLang="en-US" sz="1800" u="sng" dirty="0" smtClean="0">
                <a:solidFill>
                  <a:srgbClr val="FF0000"/>
                </a:solidFill>
                <a:latin typeface="+mj-ea"/>
                <a:ea typeface="+mj-ea"/>
              </a:rPr>
              <a:t>に</a:t>
            </a:r>
            <a:r>
              <a:rPr lang="ja-JP" altLang="en-US" sz="1800" dirty="0">
                <a:latin typeface="+mj-ea"/>
                <a:ea typeface="+mj-ea"/>
              </a:rPr>
              <a:t>、</a:t>
            </a:r>
            <a:r>
              <a:rPr lang="ja-JP" altLang="en-US" sz="1800" dirty="0" smtClean="0">
                <a:latin typeface="+mj-ea"/>
                <a:ea typeface="+mj-ea"/>
              </a:rPr>
              <a:t>ポリイミドフィルム</a:t>
            </a:r>
            <a:r>
              <a:rPr lang="ja-JP" altLang="en-US" sz="1800" dirty="0">
                <a:latin typeface="+mj-ea"/>
                <a:ea typeface="+mj-ea"/>
              </a:rPr>
              <a:t>のＴＤ及びＭＤの熱膨張係数を</a:t>
            </a:r>
            <a:r>
              <a:rPr lang="ja-JP" altLang="en-US" sz="1800" dirty="0" smtClean="0">
                <a:latin typeface="+mj-ea"/>
                <a:ea typeface="+mj-ea"/>
              </a:rPr>
              <a:t>特定値と</a:t>
            </a:r>
            <a:r>
              <a:rPr lang="ja-JP" altLang="en-US" sz="1800" dirty="0">
                <a:latin typeface="+mj-ea"/>
                <a:ea typeface="+mj-ea"/>
              </a:rPr>
              <a:t>することで，本件特許発明の</a:t>
            </a:r>
            <a:r>
              <a:rPr lang="ja-JP" altLang="en-US" sz="1800" dirty="0" smtClean="0">
                <a:latin typeface="+mj-ea"/>
                <a:ea typeface="+mj-ea"/>
              </a:rPr>
              <a:t>課題（金属並みの熱膨張係数、寸法変化小）を</a:t>
            </a:r>
            <a:r>
              <a:rPr lang="ja-JP" altLang="en-US" sz="1800" dirty="0">
                <a:latin typeface="+mj-ea"/>
                <a:ea typeface="+mj-ea"/>
              </a:rPr>
              <a:t>解決</a:t>
            </a:r>
            <a:r>
              <a:rPr lang="ja-JP" altLang="en-US" sz="1800" dirty="0" smtClean="0">
                <a:latin typeface="+mj-ea"/>
                <a:ea typeface="+mj-ea"/>
              </a:rPr>
              <a:t>できる。</a:t>
            </a:r>
            <a:r>
              <a:rPr lang="en-US" altLang="ja-JP" sz="1800" dirty="0">
                <a:latin typeface="+mj-ea"/>
                <a:ea typeface="+mj-ea"/>
              </a:rPr>
              <a:t/>
            </a:r>
            <a:br>
              <a:rPr lang="en-US" altLang="ja-JP" sz="1800" dirty="0">
                <a:latin typeface="+mj-ea"/>
                <a:ea typeface="+mj-ea"/>
              </a:rPr>
            </a:br>
            <a:r>
              <a:rPr lang="ja-JP" altLang="en-US" sz="1800" dirty="0" smtClean="0">
                <a:latin typeface="+mj-ea"/>
                <a:ea typeface="+mj-ea"/>
              </a:rPr>
              <a:t>　</a:t>
            </a:r>
            <a:r>
              <a:rPr lang="ja-JP" altLang="en-US" sz="1800" b="1" i="1" dirty="0" smtClean="0">
                <a:latin typeface="+mj-ea"/>
                <a:ea typeface="+mj-ea"/>
              </a:rPr>
              <a:t>→「</a:t>
            </a:r>
            <a:r>
              <a:rPr lang="ja-JP" altLang="en-US" sz="1800" b="1" i="1" dirty="0">
                <a:latin typeface="+mj-ea"/>
                <a:ea typeface="+mj-ea"/>
              </a:rPr>
              <a:t>サポート要件</a:t>
            </a:r>
            <a:r>
              <a:rPr lang="ja-JP" altLang="en-US" sz="1800" b="1" i="1" dirty="0" smtClean="0">
                <a:latin typeface="+mj-ea"/>
                <a:ea typeface="+mj-ea"/>
              </a:rPr>
              <a:t>」充足</a:t>
            </a:r>
            <a:endParaRPr lang="ja-JP" altLang="en-US" sz="1800" b="1" i="1" dirty="0">
              <a:latin typeface="+mj-ea"/>
              <a:ea typeface="+mj-ea"/>
            </a:endParaRPr>
          </a:p>
          <a:p>
            <a:pPr marL="177800" indent="-177800">
              <a:buNone/>
            </a:pPr>
            <a:r>
              <a:rPr lang="ja-JP" altLang="en-US" sz="1800" dirty="0">
                <a:latin typeface="+mj-ea"/>
                <a:ea typeface="+mj-ea"/>
              </a:rPr>
              <a:t>③ 本件発明１０及び</a:t>
            </a:r>
            <a:r>
              <a:rPr lang="ja-JP" altLang="en-US" sz="1800" dirty="0" smtClean="0">
                <a:latin typeface="+mj-ea"/>
                <a:ea typeface="+mj-ea"/>
              </a:rPr>
              <a:t>１１の製造方法につき、当業者が明細書及び技術</a:t>
            </a:r>
            <a:r>
              <a:rPr lang="ja-JP" altLang="en-US" sz="1800" dirty="0">
                <a:latin typeface="+mj-ea"/>
                <a:ea typeface="+mj-ea"/>
              </a:rPr>
              <a:t>常識</a:t>
            </a:r>
            <a:r>
              <a:rPr lang="ja-JP" altLang="en-US" sz="1800" dirty="0" smtClean="0">
                <a:latin typeface="+mj-ea"/>
                <a:ea typeface="+mj-ea"/>
              </a:rPr>
              <a:t>に基づいて</a:t>
            </a:r>
            <a:r>
              <a:rPr lang="ja-JP" altLang="en-US" sz="1800" dirty="0">
                <a:latin typeface="+mj-ea"/>
                <a:ea typeface="+mj-ea"/>
              </a:rPr>
              <a:t>も，その</a:t>
            </a:r>
            <a:r>
              <a:rPr lang="ja-JP" altLang="en-US" sz="1800" u="sng" dirty="0">
                <a:solidFill>
                  <a:srgbClr val="FF0000"/>
                </a:solidFill>
                <a:latin typeface="+mj-ea"/>
                <a:ea typeface="+mj-ea"/>
              </a:rPr>
              <a:t>実施ができないという具体的な理由があるとまでは</a:t>
            </a:r>
            <a:r>
              <a:rPr lang="ja-JP" altLang="en-US" sz="1800" u="sng" dirty="0" smtClean="0">
                <a:solidFill>
                  <a:srgbClr val="FF0000"/>
                </a:solidFill>
                <a:latin typeface="+mj-ea"/>
                <a:ea typeface="+mj-ea"/>
              </a:rPr>
              <a:t>いえず</a:t>
            </a:r>
            <a:r>
              <a:rPr lang="ja-JP" altLang="en-US" sz="1800" dirty="0" smtClean="0">
                <a:latin typeface="+mj-ea"/>
                <a:ea typeface="+mj-ea"/>
              </a:rPr>
              <a:t>、本件</a:t>
            </a:r>
            <a:r>
              <a:rPr lang="ja-JP" altLang="en-US" sz="1800" dirty="0">
                <a:latin typeface="+mj-ea"/>
                <a:ea typeface="+mj-ea"/>
              </a:rPr>
              <a:t>明細書の発明の詳細な説明には，本件発明１０及び１１を</a:t>
            </a:r>
            <a:r>
              <a:rPr lang="ja-JP" altLang="en-US" sz="1800" dirty="0" smtClean="0">
                <a:latin typeface="+mj-ea"/>
                <a:ea typeface="+mj-ea"/>
              </a:rPr>
              <a:t>当業者が</a:t>
            </a:r>
            <a:r>
              <a:rPr lang="ja-JP" altLang="en-US" sz="1800" dirty="0">
                <a:latin typeface="+mj-ea"/>
                <a:ea typeface="+mj-ea"/>
              </a:rPr>
              <a:t>理解</a:t>
            </a:r>
            <a:r>
              <a:rPr lang="ja-JP" altLang="en-US" sz="1800" dirty="0" smtClean="0">
                <a:latin typeface="+mj-ea"/>
                <a:ea typeface="+mj-ea"/>
              </a:rPr>
              <a:t>し、実施</a:t>
            </a:r>
            <a:r>
              <a:rPr lang="ja-JP" altLang="en-US" sz="1800" dirty="0">
                <a:latin typeface="+mj-ea"/>
                <a:ea typeface="+mj-ea"/>
              </a:rPr>
              <a:t>することができる程度に明確かつ十分に記載したもので</a:t>
            </a:r>
            <a:r>
              <a:rPr lang="ja-JP" altLang="en-US" sz="1800" dirty="0" smtClean="0">
                <a:latin typeface="+mj-ea"/>
                <a:ea typeface="+mj-ea"/>
              </a:rPr>
              <a:t>ある。</a:t>
            </a:r>
            <a:r>
              <a:rPr lang="ja-JP" altLang="en-US" sz="1800" b="1" i="1" dirty="0" smtClean="0">
                <a:latin typeface="+mj-ea"/>
              </a:rPr>
              <a:t>→「実施可能要件」充足</a:t>
            </a:r>
            <a:endParaRPr kumimoji="1" lang="ja-JP" altLang="en-US" sz="1800" b="1" i="1" dirty="0">
              <a:latin typeface="+mj-ea"/>
              <a:ea typeface="+mj-ea"/>
            </a:endParaRPr>
          </a:p>
        </p:txBody>
      </p:sp>
      <p:sp>
        <p:nvSpPr>
          <p:cNvPr id="10" name="正方形/長方形 9"/>
          <p:cNvSpPr/>
          <p:nvPr/>
        </p:nvSpPr>
        <p:spPr>
          <a:xfrm>
            <a:off x="251520" y="1628800"/>
            <a:ext cx="4572000" cy="646331"/>
          </a:xfrm>
          <a:prstGeom prst="rect">
            <a:avLst/>
          </a:prstGeom>
        </p:spPr>
        <p:txBody>
          <a:bodyPr>
            <a:spAutoFit/>
          </a:bodyPr>
          <a:lstStyle/>
          <a:p>
            <a:pPr marL="0" indent="0">
              <a:buFont typeface="Arial" charset="0"/>
              <a:buNone/>
              <a:tabLst>
                <a:tab pos="1344613" algn="l"/>
              </a:tabLst>
            </a:pPr>
            <a:r>
              <a:rPr lang="ja-JP" altLang="en-US" dirty="0">
                <a:latin typeface="Arial" charset="0"/>
              </a:rPr>
              <a:t>無効理由１：記載不備</a:t>
            </a:r>
            <a:endParaRPr lang="en-US" altLang="ja-JP" dirty="0">
              <a:latin typeface="Arial" charset="0"/>
            </a:endParaRPr>
          </a:p>
          <a:p>
            <a:pPr marL="0" indent="0">
              <a:buFont typeface="Arial" charset="0"/>
              <a:buNone/>
              <a:tabLst>
                <a:tab pos="1344613" algn="l"/>
              </a:tabLst>
            </a:pPr>
            <a:r>
              <a:rPr lang="ja-JP" altLang="en-US" dirty="0" smtClean="0">
                <a:latin typeface="Arial" charset="0"/>
              </a:rPr>
              <a:t>無効</a:t>
            </a:r>
            <a:r>
              <a:rPr lang="ja-JP" altLang="en-US" dirty="0">
                <a:latin typeface="Arial" charset="0"/>
              </a:rPr>
              <a:t>理由２：請求項</a:t>
            </a:r>
            <a:r>
              <a:rPr lang="en-US" altLang="ja-JP" dirty="0">
                <a:latin typeface="Arial" charset="0"/>
              </a:rPr>
              <a:t>10-11</a:t>
            </a:r>
            <a:r>
              <a:rPr lang="ja-JP" altLang="en-US" dirty="0">
                <a:latin typeface="Arial" charset="0"/>
              </a:rPr>
              <a:t>記載</a:t>
            </a:r>
            <a:r>
              <a:rPr lang="ja-JP" altLang="en-US" dirty="0" smtClean="0">
                <a:latin typeface="Arial" charset="0"/>
              </a:rPr>
              <a:t>不備</a:t>
            </a:r>
            <a:endParaRPr lang="en-US" altLang="ja-JP" dirty="0">
              <a:latin typeface="Arial" charset="0"/>
            </a:endParaRPr>
          </a:p>
        </p:txBody>
      </p:sp>
      <p:sp>
        <p:nvSpPr>
          <p:cNvPr id="11" name="正方形/長方形 10"/>
          <p:cNvSpPr/>
          <p:nvPr/>
        </p:nvSpPr>
        <p:spPr>
          <a:xfrm>
            <a:off x="4788024" y="1628799"/>
            <a:ext cx="3600400" cy="646331"/>
          </a:xfrm>
          <a:prstGeom prst="rect">
            <a:avLst/>
          </a:prstGeom>
        </p:spPr>
        <p:txBody>
          <a:bodyPr wrap="square">
            <a:spAutoFit/>
          </a:bodyPr>
          <a:lstStyle/>
          <a:p>
            <a:pPr marL="0" indent="0">
              <a:buFont typeface="Arial" charset="0"/>
              <a:buNone/>
              <a:tabLst>
                <a:tab pos="1344613" algn="l"/>
              </a:tabLst>
            </a:pPr>
            <a:r>
              <a:rPr lang="ja-JP" altLang="en-US" dirty="0">
                <a:latin typeface="Arial" charset="0"/>
              </a:rPr>
              <a:t>無効理由３：新規事項追加</a:t>
            </a:r>
            <a:endParaRPr lang="en-US" altLang="ja-JP" dirty="0">
              <a:latin typeface="Arial" charset="0"/>
            </a:endParaRPr>
          </a:p>
          <a:p>
            <a:pPr marL="0" indent="0">
              <a:buFont typeface="Arial" charset="0"/>
              <a:buNone/>
              <a:tabLst>
                <a:tab pos="1344613" algn="l"/>
              </a:tabLst>
            </a:pPr>
            <a:r>
              <a:rPr lang="ja-JP" altLang="en-US" dirty="0">
                <a:latin typeface="Arial" charset="0"/>
              </a:rPr>
              <a:t>無効理由４：新規性（分割不適法）</a:t>
            </a:r>
            <a:endParaRPr lang="en-US" altLang="ja-JP" dirty="0">
              <a:latin typeface="Arial" charset="0"/>
            </a:endParaRPr>
          </a:p>
        </p:txBody>
      </p:sp>
      <p:sp>
        <p:nvSpPr>
          <p:cNvPr id="12" name="正方形/長方形 11"/>
          <p:cNvSpPr/>
          <p:nvPr/>
        </p:nvSpPr>
        <p:spPr>
          <a:xfrm>
            <a:off x="4177189" y="1767299"/>
            <a:ext cx="64633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ja-JP" altLang="en-US" dirty="0" smtClean="0">
                <a:latin typeface="Arial" charset="0"/>
              </a:rPr>
              <a:t>取下</a:t>
            </a:r>
            <a:endParaRPr lang="ja-JP" altLang="en-US" dirty="0"/>
          </a:p>
        </p:txBody>
      </p:sp>
    </p:spTree>
    <p:extLst>
      <p:ext uri="{BB962C8B-B14F-4D97-AF65-F5344CB8AC3E}">
        <p14:creationId xmlns:p14="http://schemas.microsoft.com/office/powerpoint/2010/main" val="850178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知財高裁</a:t>
            </a:r>
            <a:r>
              <a:rPr kumimoji="1" lang="ja-JP" altLang="en-US" sz="3600" dirty="0" smtClean="0"/>
              <a:t>（平成</a:t>
            </a:r>
            <a:r>
              <a:rPr kumimoji="1" lang="en-US" altLang="ja-JP" sz="3600" dirty="0" smtClean="0"/>
              <a:t>25</a:t>
            </a:r>
            <a:r>
              <a:rPr kumimoji="1" lang="ja-JP" altLang="en-US" sz="3600" dirty="0" smtClean="0"/>
              <a:t>年</a:t>
            </a:r>
            <a:r>
              <a:rPr kumimoji="1" lang="en-US" altLang="ja-JP" sz="3600" dirty="0" smtClean="0"/>
              <a:t>(</a:t>
            </a:r>
            <a:r>
              <a:rPr kumimoji="1" lang="ja-JP" altLang="en-US" sz="3600" dirty="0" smtClean="0"/>
              <a:t>行ケ</a:t>
            </a:r>
            <a:r>
              <a:rPr kumimoji="1" lang="en-US" altLang="ja-JP" sz="3600" dirty="0" smtClean="0"/>
              <a:t>)</a:t>
            </a:r>
            <a:r>
              <a:rPr kumimoji="1" lang="ja-JP" altLang="en-US" sz="3600" dirty="0" smtClean="0"/>
              <a:t>第</a:t>
            </a:r>
            <a:r>
              <a:rPr kumimoji="1" lang="en-US" altLang="ja-JP" sz="3600" dirty="0" smtClean="0"/>
              <a:t>10250</a:t>
            </a:r>
            <a:r>
              <a:rPr kumimoji="1" lang="ja-JP" altLang="en-US" sz="3600" dirty="0" smtClean="0"/>
              <a:t>号）</a:t>
            </a:r>
            <a:endParaRPr kumimoji="1" lang="ja-JP" altLang="en-US" dirty="0"/>
          </a:p>
        </p:txBody>
      </p:sp>
      <p:sp>
        <p:nvSpPr>
          <p:cNvPr id="3" name="コンテンツ プレースホルダー 2"/>
          <p:cNvSpPr>
            <a:spLocks noGrp="1"/>
          </p:cNvSpPr>
          <p:nvPr>
            <p:ph idx="1"/>
          </p:nvPr>
        </p:nvSpPr>
        <p:spPr/>
        <p:txBody>
          <a:bodyPr/>
          <a:lstStyle/>
          <a:p>
            <a:pPr marL="1435100" indent="-1435100">
              <a:buNone/>
            </a:pPr>
            <a:r>
              <a:rPr kumimoji="1" lang="ja-JP" altLang="en-US" sz="2800" dirty="0" smtClean="0"/>
              <a:t>取消事由１　実施可能要件について</a:t>
            </a:r>
            <a:endParaRPr kumimoji="1" lang="en-US" altLang="ja-JP" sz="2800" dirty="0" smtClean="0"/>
          </a:p>
          <a:p>
            <a:pPr marL="1435100" indent="-1435100">
              <a:buNone/>
            </a:pPr>
            <a:r>
              <a:rPr kumimoji="1" lang="ja-JP" altLang="en-US" sz="2800" dirty="0" smtClean="0"/>
              <a:t>取消事由２　サポート要件について</a:t>
            </a:r>
            <a:endParaRPr kumimoji="1" lang="en-US" altLang="ja-JP" sz="2800" dirty="0" smtClean="0"/>
          </a:p>
          <a:p>
            <a:pPr marL="1435100" indent="-1435100">
              <a:spcBef>
                <a:spcPts val="1200"/>
              </a:spcBef>
              <a:buNone/>
            </a:pPr>
            <a:r>
              <a:rPr kumimoji="1" lang="ja-JP" altLang="en-US" sz="2400" dirty="0" smtClean="0"/>
              <a:t>　理由１　ＰＤＡ／ＢＰＤＡ２成分系ポリイミドの実施可能要件及びサポート要件 </a:t>
            </a:r>
            <a:r>
              <a:rPr kumimoji="1" lang="ja-JP" altLang="en-US" sz="2000" dirty="0" smtClean="0"/>
              <a:t>（充足と判断）</a:t>
            </a:r>
            <a:endParaRPr kumimoji="1" lang="en-US" altLang="ja-JP" sz="2000" dirty="0" smtClean="0"/>
          </a:p>
          <a:p>
            <a:pPr marL="1435100" indent="-1435100">
              <a:buNone/>
            </a:pPr>
            <a:r>
              <a:rPr lang="ja-JP" altLang="en-US" sz="2400" dirty="0"/>
              <a:t>　</a:t>
            </a:r>
            <a:r>
              <a:rPr lang="ja-JP" altLang="en-US" sz="2400" dirty="0" smtClean="0"/>
              <a:t>理由２</a:t>
            </a:r>
            <a:r>
              <a:rPr lang="ja-JP" altLang="en-US" sz="2400" dirty="0"/>
              <a:t>　</a:t>
            </a:r>
            <a:r>
              <a:rPr lang="ja-JP" altLang="en-US" sz="2400" dirty="0" smtClean="0"/>
              <a:t>ＯＤＡ</a:t>
            </a:r>
            <a:r>
              <a:rPr lang="ja-JP" altLang="en-US" sz="2400" dirty="0"/>
              <a:t>／</a:t>
            </a:r>
            <a:r>
              <a:rPr lang="ja-JP" altLang="en-US" sz="2400" dirty="0" smtClean="0"/>
              <a:t>ＢＰＤＡ</a:t>
            </a:r>
            <a:r>
              <a:rPr lang="en-US" altLang="ja-JP" sz="2400" dirty="0"/>
              <a:t>(</a:t>
            </a:r>
            <a:r>
              <a:rPr lang="ja-JP" altLang="en-US" sz="2400" dirty="0" smtClean="0"/>
              <a:t>ＰＭＤＡ</a:t>
            </a:r>
            <a:r>
              <a:rPr lang="en-US" altLang="ja-JP" sz="2400" dirty="0" smtClean="0"/>
              <a:t>)</a:t>
            </a:r>
            <a:r>
              <a:rPr lang="ja-JP" altLang="en-US" sz="2400" dirty="0" smtClean="0"/>
              <a:t>２</a:t>
            </a:r>
            <a:r>
              <a:rPr lang="ja-JP" altLang="en-US" sz="2400" dirty="0"/>
              <a:t>成分系ポリイミドの実施可能要件及びサポート</a:t>
            </a:r>
            <a:r>
              <a:rPr lang="ja-JP" altLang="en-US" sz="2400" dirty="0" smtClean="0"/>
              <a:t>要件</a:t>
            </a:r>
            <a:r>
              <a:rPr lang="ja-JP" altLang="en-US" sz="2000" dirty="0" smtClean="0"/>
              <a:t>（非充足</a:t>
            </a:r>
            <a:r>
              <a:rPr lang="ja-JP" altLang="en-US" sz="2000" dirty="0"/>
              <a:t>と判断）</a:t>
            </a:r>
            <a:endParaRPr lang="ja-JP" altLang="en-US" sz="24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976DF928-4B1D-41A9-A581-2F42DA9A0590}" type="slidenum">
              <a:rPr lang="ja-JP" altLang="en-US" smtClean="0"/>
              <a:pPr>
                <a:defRPr/>
              </a:pPr>
              <a:t>9</a:t>
            </a:fld>
            <a:endParaRPr lang="ja-JP" altLang="en-US"/>
          </a:p>
        </p:txBody>
      </p:sp>
      <p:sp>
        <p:nvSpPr>
          <p:cNvPr id="5" name="テキスト ボックス 4"/>
          <p:cNvSpPr txBox="1"/>
          <p:nvPr/>
        </p:nvSpPr>
        <p:spPr>
          <a:xfrm>
            <a:off x="539552" y="4509120"/>
            <a:ext cx="8218917" cy="1261884"/>
          </a:xfrm>
          <a:prstGeom prst="rect">
            <a:avLst/>
          </a:prstGeom>
          <a:noFill/>
        </p:spPr>
        <p:txBody>
          <a:bodyPr wrap="none" rtlCol="0">
            <a:spAutoFit/>
          </a:bodyPr>
          <a:lstStyle/>
          <a:p>
            <a:r>
              <a:rPr lang="ja-JP" altLang="en-US" sz="2800" u="sng" dirty="0" smtClean="0"/>
              <a:t>論点</a:t>
            </a:r>
            <a:endParaRPr lang="en-US" altLang="ja-JP" sz="2800" u="sng" dirty="0" smtClean="0"/>
          </a:p>
          <a:p>
            <a:pPr marL="285750" indent="-285750">
              <a:buFont typeface="Wingdings" panose="05000000000000000000" pitchFamily="2" charset="2"/>
              <a:buChar char="ü"/>
            </a:pPr>
            <a:r>
              <a:rPr lang="ja-JP" altLang="en-US" sz="2400" dirty="0" smtClean="0"/>
              <a:t>実施例</a:t>
            </a:r>
            <a:r>
              <a:rPr lang="ja-JP" altLang="en-US" sz="2400" dirty="0"/>
              <a:t>は４成分系</a:t>
            </a:r>
            <a:r>
              <a:rPr lang="ja-JP" altLang="en-US" sz="2400" dirty="0" smtClean="0"/>
              <a:t>ポリイミドのみ→</a:t>
            </a:r>
            <a:r>
              <a:rPr lang="ja-JP" altLang="en-US" sz="2400" dirty="0"/>
              <a:t>２成分</a:t>
            </a:r>
            <a:r>
              <a:rPr lang="ja-JP" altLang="en-US" sz="2400" dirty="0" smtClean="0"/>
              <a:t>系は実施可能か？</a:t>
            </a:r>
            <a:endParaRPr lang="en-US" altLang="ja-JP" sz="2400" dirty="0" smtClean="0"/>
          </a:p>
          <a:p>
            <a:pPr marL="285750" indent="-285750">
              <a:buFont typeface="Wingdings" panose="05000000000000000000" pitchFamily="2" charset="2"/>
              <a:buChar char="ü"/>
            </a:pPr>
            <a:r>
              <a:rPr kumimoji="1" lang="ja-JP" altLang="en-US" sz="2400" dirty="0" smtClean="0"/>
              <a:t>熱膨張係数を調節することは当業者であれば容易か？</a:t>
            </a:r>
            <a:endParaRPr kumimoji="1" lang="ja-JP" altLang="en-US" sz="2400" dirty="0"/>
          </a:p>
        </p:txBody>
      </p:sp>
    </p:spTree>
    <p:extLst>
      <p:ext uri="{BB962C8B-B14F-4D97-AF65-F5344CB8AC3E}">
        <p14:creationId xmlns:p14="http://schemas.microsoft.com/office/powerpoint/2010/main" val="2103978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Nakamuraテンプレート(si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Nakamuraテンプレート(simple)</Template>
  <TotalTime>1640</TotalTime>
  <Words>3142</Words>
  <Application>Microsoft Office PowerPoint</Application>
  <PresentationFormat>画面に合わせる (4:3)</PresentationFormat>
  <Paragraphs>307</Paragraphs>
  <Slides>20</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2" baseType="lpstr">
      <vt:lpstr>Nakamuraテンプレート(simple)</vt:lpstr>
      <vt:lpstr>CS ChemDraw Drawing</vt:lpstr>
      <vt:lpstr>  知財高裁平成２５年（行ケ）10250号 平成27年4月28日判決 無効審決(維持)に対する審決取消 記載不備・サポート要件</vt:lpstr>
      <vt:lpstr>概要～無効審決（維持）に対する審決取消請求事件～</vt:lpstr>
      <vt:lpstr>概要～宇部興産と東レとの関係～</vt:lpstr>
      <vt:lpstr>特許4777471号</vt:lpstr>
      <vt:lpstr>請求項９　ポリイミドフィルム</vt:lpstr>
      <vt:lpstr>ポリイミド</vt:lpstr>
      <vt:lpstr>請求項９　ポリイミドフィルム</vt:lpstr>
      <vt:lpstr>審決（特許維持、無効2012-800199号）</vt:lpstr>
      <vt:lpstr>知財高裁（平成25年(行ケ)第10250号）</vt:lpstr>
      <vt:lpstr>知財高裁（平成25年(行ケ)第10250号）</vt:lpstr>
      <vt:lpstr>知財高裁（平成25年(行ケ)第10250号）</vt:lpstr>
      <vt:lpstr>知財高裁（平成25年(行ケ)第10250号）</vt:lpstr>
      <vt:lpstr>知財高裁（平成25年(行ケ)第10250号）</vt:lpstr>
      <vt:lpstr>知財高裁（平成25年(行ケ)第10250号）</vt:lpstr>
      <vt:lpstr>知財高裁（平成25年(行ケ)第10250号）</vt:lpstr>
      <vt:lpstr>知財高裁（平成25年(行ケ)第10250号）</vt:lpstr>
      <vt:lpstr>知財高裁（平成25年(行ケ)第10250号）</vt:lpstr>
      <vt:lpstr>侵害訴訟（差止請求のみ）</vt:lpstr>
      <vt:lpstr>PowerPoint プレゼンテーション</vt:lpstr>
      <vt:lpstr>考察</vt:lpstr>
    </vt:vector>
  </TitlesOfParts>
  <Company>Nakamura &amp;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知財高裁平成２５年（行ケ）10250号 平成27年4月28日判決</dc:title>
  <dc:creator>服部 博信</dc:creator>
  <cp:lastModifiedBy>国分</cp:lastModifiedBy>
  <cp:revision>102</cp:revision>
  <cp:lastPrinted>2015-09-28T05:08:55Z</cp:lastPrinted>
  <dcterms:created xsi:type="dcterms:W3CDTF">2015-09-23T01:56:42Z</dcterms:created>
  <dcterms:modified xsi:type="dcterms:W3CDTF">2019-05-13T08:50:03Z</dcterms:modified>
</cp:coreProperties>
</file>